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8" r:id="rId5"/>
    <p:sldId id="259" r:id="rId6"/>
    <p:sldId id="260" r:id="rId7"/>
    <p:sldId id="262" r:id="rId8"/>
    <p:sldId id="261" r:id="rId9"/>
    <p:sldId id="263" r:id="rId10"/>
    <p:sldId id="264" r:id="rId11"/>
    <p:sldId id="265" r:id="rId12"/>
    <p:sldId id="378" r:id="rId13"/>
    <p:sldId id="266" r:id="rId14"/>
    <p:sldId id="267" r:id="rId15"/>
    <p:sldId id="268" r:id="rId16"/>
    <p:sldId id="269" r:id="rId17"/>
    <p:sldId id="298" r:id="rId18"/>
    <p:sldId id="316" r:id="rId19"/>
    <p:sldId id="270" r:id="rId20"/>
    <p:sldId id="271" r:id="rId21"/>
    <p:sldId id="282" r:id="rId22"/>
    <p:sldId id="286" r:id="rId23"/>
    <p:sldId id="406" r:id="rId24"/>
    <p:sldId id="274" r:id="rId25"/>
    <p:sldId id="272" r:id="rId26"/>
    <p:sldId id="275" r:id="rId27"/>
    <p:sldId id="276" r:id="rId28"/>
    <p:sldId id="277" r:id="rId29"/>
    <p:sldId id="278" r:id="rId30"/>
    <p:sldId id="279" r:id="rId31"/>
    <p:sldId id="280" r:id="rId32"/>
    <p:sldId id="281" r:id="rId33"/>
    <p:sldId id="283" r:id="rId34"/>
    <p:sldId id="295" r:id="rId35"/>
    <p:sldId id="293" r:id="rId36"/>
    <p:sldId id="294" r:id="rId37"/>
    <p:sldId id="307" r:id="rId38"/>
    <p:sldId id="297" r:id="rId39"/>
    <p:sldId id="300" r:id="rId40"/>
    <p:sldId id="301" r:id="rId41"/>
    <p:sldId id="302" r:id="rId42"/>
    <p:sldId id="299" r:id="rId43"/>
    <p:sldId id="313" r:id="rId44"/>
    <p:sldId id="314" r:id="rId45"/>
    <p:sldId id="330" r:id="rId46"/>
    <p:sldId id="303" r:id="rId47"/>
    <p:sldId id="304" r:id="rId48"/>
    <p:sldId id="305" r:id="rId49"/>
    <p:sldId id="306" r:id="rId50"/>
    <p:sldId id="308" r:id="rId51"/>
    <p:sldId id="332" r:id="rId52"/>
    <p:sldId id="309" r:id="rId53"/>
    <p:sldId id="310" r:id="rId54"/>
    <p:sldId id="311" r:id="rId55"/>
    <p:sldId id="312" r:id="rId56"/>
    <p:sldId id="331" r:id="rId57"/>
    <p:sldId id="315" r:id="rId58"/>
    <p:sldId id="324" r:id="rId59"/>
    <p:sldId id="285" r:id="rId60"/>
    <p:sldId id="325" r:id="rId61"/>
    <p:sldId id="287" r:id="rId62"/>
    <p:sldId id="318" r:id="rId63"/>
    <p:sldId id="328" r:id="rId64"/>
    <p:sldId id="326" r:id="rId65"/>
    <p:sldId id="327" r:id="rId66"/>
    <p:sldId id="320" r:id="rId67"/>
    <p:sldId id="321" r:id="rId68"/>
    <p:sldId id="329" r:id="rId69"/>
    <p:sldId id="322" r:id="rId70"/>
    <p:sldId id="323" r:id="rId71"/>
    <p:sldId id="317" r:id="rId72"/>
    <p:sldId id="292" r:id="rId73"/>
    <p:sldId id="334" r:id="rId74"/>
    <p:sldId id="335" r:id="rId75"/>
    <p:sldId id="336" r:id="rId76"/>
    <p:sldId id="337"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409" r:id="rId97"/>
    <p:sldId id="358" r:id="rId98"/>
    <p:sldId id="359" r:id="rId99"/>
    <p:sldId id="363" r:id="rId100"/>
    <p:sldId id="365" r:id="rId101"/>
    <p:sldId id="360" r:id="rId102"/>
    <p:sldId id="361" r:id="rId103"/>
    <p:sldId id="362" r:id="rId104"/>
    <p:sldId id="381" r:id="rId105"/>
    <p:sldId id="401" r:id="rId106"/>
    <p:sldId id="407" r:id="rId107"/>
    <p:sldId id="408" r:id="rId108"/>
    <p:sldId id="364" r:id="rId109"/>
    <p:sldId id="376" r:id="rId110"/>
    <p:sldId id="377" r:id="rId111"/>
    <p:sldId id="396" r:id="rId112"/>
    <p:sldId id="397" r:id="rId113"/>
    <p:sldId id="398" r:id="rId114"/>
    <p:sldId id="399" r:id="rId115"/>
    <p:sldId id="400" r:id="rId116"/>
    <p:sldId id="366" r:id="rId117"/>
    <p:sldId id="367" r:id="rId118"/>
    <p:sldId id="368" r:id="rId119"/>
    <p:sldId id="382" r:id="rId120"/>
    <p:sldId id="369" r:id="rId121"/>
    <p:sldId id="370" r:id="rId122"/>
    <p:sldId id="373" r:id="rId123"/>
    <p:sldId id="371" r:id="rId124"/>
    <p:sldId id="372" r:id="rId125"/>
    <p:sldId id="374" r:id="rId126"/>
    <p:sldId id="379" r:id="rId127"/>
    <p:sldId id="375" r:id="rId128"/>
    <p:sldId id="380"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405" r:id="rId143"/>
    <p:sldId id="404" r:id="rId144"/>
    <p:sldId id="403" r:id="rId145"/>
    <p:sldId id="402" r:id="rId1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51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C3C8CD"/>
        </a:solidFill>
        <a:effectLst/>
      </p:bgPr>
    </p:bg>
    <p:spTree>
      <p:nvGrpSpPr>
        <p:cNvPr id="1" name=""/>
        <p:cNvGrpSpPr/>
        <p:nvPr/>
      </p:nvGrpSpPr>
      <p:grpSpPr>
        <a:xfrm>
          <a:off x="0" y="0"/>
          <a:ext cx="0" cy="0"/>
          <a:chOff x="0" y="0"/>
          <a:chExt cx="0" cy="0"/>
        </a:xfrm>
      </p:grpSpPr>
      <p:sp>
        <p:nvSpPr>
          <p:cNvPr id="10243" name="Rectangle 3"/>
          <p:cNvSpPr>
            <a:spLocks noGrp="1" noChangeArrowheads="1"/>
          </p:cNvSpPr>
          <p:nvPr>
            <p:ph type="ctrTitle"/>
          </p:nvPr>
        </p:nvSpPr>
        <p:spPr>
          <a:xfrm>
            <a:off x="685800" y="1087438"/>
            <a:ext cx="7772400" cy="1905000"/>
          </a:xfrm>
        </p:spPr>
        <p:txBody>
          <a:bodyPr/>
          <a:lstStyle>
            <a:lvl1pPr algn="ctr">
              <a:lnSpc>
                <a:spcPct val="85000"/>
              </a:lnSpc>
              <a:spcBef>
                <a:spcPct val="15000"/>
              </a:spcBef>
              <a:defRPr sz="4400"/>
            </a:lvl1pPr>
          </a:lstStyle>
          <a:p>
            <a:r>
              <a:rPr lang="en-US"/>
              <a:t>Click to edit Master title style</a:t>
            </a:r>
          </a:p>
        </p:txBody>
      </p:sp>
      <p:sp>
        <p:nvSpPr>
          <p:cNvPr id="10244" name="Rectangle 4"/>
          <p:cNvSpPr>
            <a:spLocks noGrp="1" noChangeArrowheads="1"/>
          </p:cNvSpPr>
          <p:nvPr>
            <p:ph type="subTitle" idx="1"/>
          </p:nvPr>
        </p:nvSpPr>
        <p:spPr>
          <a:xfrm>
            <a:off x="1371600" y="3095625"/>
            <a:ext cx="6400800" cy="1436688"/>
          </a:xfrm>
        </p:spPr>
        <p:txBody>
          <a:bodyPr/>
          <a:lstStyle>
            <a:lvl1pPr marL="0" indent="0" algn="ctr">
              <a:buFontTx/>
              <a:buNone/>
              <a:defRPr sz="2800">
                <a:solidFill>
                  <a:srgbClr val="0053A5"/>
                </a:solidFill>
              </a:defRPr>
            </a:lvl1pPr>
          </a:lstStyle>
          <a:p>
            <a:r>
              <a:rPr lang="en-US"/>
              <a:t>Click to edit Master subtitle style</a:t>
            </a:r>
          </a:p>
        </p:txBody>
      </p:sp>
      <p:grpSp>
        <p:nvGrpSpPr>
          <p:cNvPr id="2" name="Group 17"/>
          <p:cNvGrpSpPr>
            <a:grpSpLocks/>
          </p:cNvGrpSpPr>
          <p:nvPr/>
        </p:nvGrpSpPr>
        <p:grpSpPr bwMode="auto">
          <a:xfrm>
            <a:off x="1588" y="4803775"/>
            <a:ext cx="9140825" cy="2054225"/>
            <a:chOff x="1" y="3026"/>
            <a:chExt cx="5758" cy="1294"/>
          </a:xfrm>
        </p:grpSpPr>
        <p:sp>
          <p:nvSpPr>
            <p:cNvPr id="10251" name="Freeform 11"/>
            <p:cNvSpPr>
              <a:spLocks/>
            </p:cNvSpPr>
            <p:nvPr userDrawn="1"/>
          </p:nvSpPr>
          <p:spPr bwMode="auto">
            <a:xfrm>
              <a:off x="1" y="3026"/>
              <a:ext cx="5758" cy="288"/>
            </a:xfrm>
            <a:custGeom>
              <a:avLst/>
              <a:gdLst/>
              <a:ahLst/>
              <a:cxnLst>
                <a:cxn ang="0">
                  <a:pos x="0" y="314"/>
                </a:cxn>
                <a:cxn ang="0">
                  <a:pos x="2879" y="0"/>
                </a:cxn>
                <a:cxn ang="0">
                  <a:pos x="5758" y="314"/>
                </a:cxn>
              </a:cxnLst>
              <a:rect l="0" t="0" r="r" b="b"/>
              <a:pathLst>
                <a:path w="5758" h="314">
                  <a:moveTo>
                    <a:pt x="0" y="314"/>
                  </a:moveTo>
                  <a:cubicBezTo>
                    <a:pt x="959" y="157"/>
                    <a:pt x="1919" y="0"/>
                    <a:pt x="2879" y="0"/>
                  </a:cubicBezTo>
                  <a:cubicBezTo>
                    <a:pt x="3839" y="0"/>
                    <a:pt x="4798" y="157"/>
                    <a:pt x="5758" y="314"/>
                  </a:cubicBezTo>
                </a:path>
              </a:pathLst>
            </a:custGeom>
            <a:solidFill>
              <a:srgbClr val="FFFFFF"/>
            </a:solidFill>
            <a:ln w="9525">
              <a:noFill/>
              <a:round/>
              <a:headEnd/>
              <a:tailEnd/>
            </a:ln>
            <a:effectLst/>
          </p:spPr>
          <p:txBody>
            <a:bodyPr/>
            <a:lstStyle/>
            <a:p>
              <a:endParaRPr lang="en-US"/>
            </a:p>
          </p:txBody>
        </p:sp>
        <p:sp>
          <p:nvSpPr>
            <p:cNvPr id="10255" name="Rectangle 15"/>
            <p:cNvSpPr>
              <a:spLocks noChangeArrowheads="1"/>
            </p:cNvSpPr>
            <p:nvPr userDrawn="1"/>
          </p:nvSpPr>
          <p:spPr bwMode="auto">
            <a:xfrm>
              <a:off x="1" y="3314"/>
              <a:ext cx="5758" cy="1006"/>
            </a:xfrm>
            <a:prstGeom prst="rect">
              <a:avLst/>
            </a:prstGeom>
            <a:solidFill>
              <a:schemeClr val="bg1"/>
            </a:solidFill>
            <a:ln w="12699">
              <a:noFill/>
              <a:miter lim="800000"/>
              <a:headEnd/>
              <a:tailEnd/>
            </a:ln>
            <a:effectLst/>
          </p:spPr>
          <p:txBody>
            <a:bodyPr wrap="none" lIns="90488" tIns="44450" rIns="90488" bIns="44450" anchor="ctr"/>
            <a:lstStyle/>
            <a:p>
              <a:endParaRPr lang="en-US"/>
            </a:p>
          </p:txBody>
        </p:sp>
      </p:grpSp>
      <p:pic>
        <p:nvPicPr>
          <p:cNvPr id="10254" name="Picture 14"/>
          <p:cNvPicPr>
            <a:picLocks noChangeArrowheads="1"/>
          </p:cNvPicPr>
          <p:nvPr/>
        </p:nvPicPr>
        <p:blipFill>
          <a:blip r:embed="rId2" cstate="print"/>
          <a:srcRect/>
          <a:stretch>
            <a:fillRect/>
          </a:stretch>
        </p:blipFill>
        <p:spPr bwMode="auto">
          <a:xfrm>
            <a:off x="6394450" y="5903913"/>
            <a:ext cx="1835150" cy="339725"/>
          </a:xfrm>
          <a:prstGeom prst="rect">
            <a:avLst/>
          </a:prstGeom>
          <a:noFill/>
          <a:ln w="12699">
            <a:noFill/>
            <a:miter lim="800000"/>
            <a:headEnd/>
            <a:tailEnd/>
          </a:ln>
          <a:effectLst/>
        </p:spPr>
      </p:pic>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2725" y="106363"/>
            <a:ext cx="1998663"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3563" y="106363"/>
            <a:ext cx="584676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63563" y="106363"/>
            <a:ext cx="7997825" cy="468312"/>
          </a:xfrm>
        </p:spPr>
        <p:txBody>
          <a:bodyPr/>
          <a:lstStyle/>
          <a:p>
            <a:r>
              <a:rPr lang="en-US"/>
              <a:t>Click to edit Master title style</a:t>
            </a:r>
          </a:p>
        </p:txBody>
      </p:sp>
      <p:sp>
        <p:nvSpPr>
          <p:cNvPr id="3" name="Content Placeholder 2"/>
          <p:cNvSpPr>
            <a:spLocks noGrp="1"/>
          </p:cNvSpPr>
          <p:nvPr>
            <p:ph sz="quarter" idx="1"/>
          </p:nvPr>
        </p:nvSpPr>
        <p:spPr>
          <a:xfrm>
            <a:off x="563563" y="992188"/>
            <a:ext cx="3922712" cy="2439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92188"/>
            <a:ext cx="3922713" cy="2439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63563" y="3584575"/>
            <a:ext cx="3922712" cy="243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38675" y="3584575"/>
            <a:ext cx="3922713" cy="243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3563" y="992188"/>
            <a:ext cx="3922712" cy="503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92188"/>
            <a:ext cx="3922713" cy="5032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563563" y="106363"/>
            <a:ext cx="7997825" cy="468312"/>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#1 Title – 28 Pt. Arial Bold Title Case</a:t>
            </a:r>
          </a:p>
        </p:txBody>
      </p:sp>
      <p:sp>
        <p:nvSpPr>
          <p:cNvPr id="1028" name="Rectangle 4"/>
          <p:cNvSpPr>
            <a:spLocks noGrp="1" noChangeArrowheads="1"/>
          </p:cNvSpPr>
          <p:nvPr>
            <p:ph type="body" idx="1"/>
          </p:nvPr>
        </p:nvSpPr>
        <p:spPr bwMode="auto">
          <a:xfrm>
            <a:off x="563563" y="992188"/>
            <a:ext cx="7997825" cy="5032375"/>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Bullet level – 24 pt. Arial bold sentence case</a:t>
            </a:r>
          </a:p>
          <a:p>
            <a:pPr lvl="1"/>
            <a:r>
              <a:rPr lang="en-US"/>
              <a:t>Second level – 20 pt. Arial bold sentence case</a:t>
            </a:r>
          </a:p>
          <a:p>
            <a:pPr lvl="2"/>
            <a:r>
              <a:rPr lang="en-US"/>
              <a:t>Third level – 18 pt. Arial sentence case</a:t>
            </a:r>
          </a:p>
          <a:p>
            <a:pPr lvl="3"/>
            <a:r>
              <a:rPr lang="en-US"/>
              <a:t>Third level – 16 pt. Arial sentence case</a:t>
            </a:r>
          </a:p>
        </p:txBody>
      </p:sp>
      <p:sp>
        <p:nvSpPr>
          <p:cNvPr id="1040" name="Rectangle 16"/>
          <p:cNvSpPr>
            <a:spLocks noChangeArrowheads="1"/>
          </p:cNvSpPr>
          <p:nvPr/>
        </p:nvSpPr>
        <p:spPr bwMode="auto">
          <a:xfrm>
            <a:off x="49213" y="6584950"/>
            <a:ext cx="336550" cy="225425"/>
          </a:xfrm>
          <a:prstGeom prst="rect">
            <a:avLst/>
          </a:prstGeom>
          <a:noFill/>
          <a:ln w="12700">
            <a:noFill/>
            <a:miter lim="800000"/>
            <a:headEnd/>
            <a:tailEnd/>
          </a:ln>
          <a:effectLst/>
        </p:spPr>
        <p:txBody>
          <a:bodyPr wrap="none" lIns="90488" tIns="44450" rIns="90488" bIns="44450">
            <a:spAutoFit/>
          </a:bodyPr>
          <a:lstStyle/>
          <a:p>
            <a:pPr algn="l">
              <a:lnSpc>
                <a:spcPct val="90000"/>
              </a:lnSpc>
            </a:pPr>
            <a:fld id="{540CF17D-E274-4A6F-92AC-2878E11BE8C0}" type="slidenum">
              <a:rPr lang="en-US" sz="1000" i="1">
                <a:effectLst/>
              </a:rPr>
              <a:pPr algn="l">
                <a:lnSpc>
                  <a:spcPct val="90000"/>
                </a:lnSpc>
              </a:pPr>
              <a:t>‹#›</a:t>
            </a:fld>
            <a:endParaRPr lang="en-US" sz="1000" i="1">
              <a:effectLst/>
            </a:endParaRPr>
          </a:p>
        </p:txBody>
      </p:sp>
      <p:sp>
        <p:nvSpPr>
          <p:cNvPr id="1041" name="Rectangle 17"/>
          <p:cNvSpPr>
            <a:spLocks noChangeArrowheads="1"/>
          </p:cNvSpPr>
          <p:nvPr/>
        </p:nvSpPr>
        <p:spPr bwMode="auto">
          <a:xfrm>
            <a:off x="3552825" y="6584950"/>
            <a:ext cx="2019300" cy="225425"/>
          </a:xfrm>
          <a:prstGeom prst="rect">
            <a:avLst/>
          </a:prstGeom>
          <a:noFill/>
          <a:ln w="12700">
            <a:noFill/>
            <a:miter lim="800000"/>
            <a:headEnd/>
            <a:tailEnd/>
          </a:ln>
          <a:effectLst/>
        </p:spPr>
        <p:txBody>
          <a:bodyPr wrap="none" lIns="90488" tIns="44450" rIns="90488" bIns="44450">
            <a:spAutoFit/>
          </a:bodyPr>
          <a:lstStyle/>
          <a:p>
            <a:pPr>
              <a:lnSpc>
                <a:spcPct val="90000"/>
              </a:lnSpc>
            </a:pPr>
            <a:r>
              <a:rPr lang="en-US" sz="1000" b="0">
                <a:effectLst/>
              </a:rPr>
              <a:t>HONEYWELL - CONFIDENTIAL</a:t>
            </a:r>
          </a:p>
        </p:txBody>
      </p:sp>
      <p:grpSp>
        <p:nvGrpSpPr>
          <p:cNvPr id="2" name="Group 23"/>
          <p:cNvGrpSpPr>
            <a:grpSpLocks/>
          </p:cNvGrpSpPr>
          <p:nvPr/>
        </p:nvGrpSpPr>
        <p:grpSpPr bwMode="auto">
          <a:xfrm>
            <a:off x="280988" y="533400"/>
            <a:ext cx="8574087" cy="204788"/>
            <a:chOff x="183" y="456"/>
            <a:chExt cx="5401" cy="129"/>
          </a:xfrm>
        </p:grpSpPr>
        <p:pic>
          <p:nvPicPr>
            <p:cNvPr id="1043" name="Picture 19"/>
            <p:cNvPicPr>
              <a:picLocks noChangeArrowheads="1"/>
            </p:cNvPicPr>
            <p:nvPr userDrawn="1"/>
          </p:nvPicPr>
          <p:blipFill>
            <a:blip r:embed="rId14" cstate="print"/>
            <a:srcRect/>
            <a:stretch>
              <a:fillRect/>
            </a:stretch>
          </p:blipFill>
          <p:spPr bwMode="auto">
            <a:xfrm>
              <a:off x="4990" y="456"/>
              <a:ext cx="594" cy="112"/>
            </a:xfrm>
            <a:prstGeom prst="rect">
              <a:avLst/>
            </a:prstGeom>
            <a:noFill/>
            <a:ln w="9525">
              <a:noFill/>
              <a:miter lim="800000"/>
              <a:headEnd/>
              <a:tailEnd/>
            </a:ln>
            <a:effectLst/>
          </p:spPr>
        </p:pic>
        <p:sp>
          <p:nvSpPr>
            <p:cNvPr id="1046" name="Line 22"/>
            <p:cNvSpPr>
              <a:spLocks noChangeShapeType="1"/>
            </p:cNvSpPr>
            <p:nvPr userDrawn="1"/>
          </p:nvSpPr>
          <p:spPr bwMode="auto">
            <a:xfrm>
              <a:off x="183" y="585"/>
              <a:ext cx="5401" cy="0"/>
            </a:xfrm>
            <a:prstGeom prst="line">
              <a:avLst/>
            </a:prstGeom>
            <a:noFill/>
            <a:ln w="12700">
              <a:solidFill>
                <a:srgbClr val="DC241F"/>
              </a:solidFill>
              <a:round/>
              <a:headEnd/>
              <a:tailEnd/>
            </a:ln>
            <a:effectLst/>
          </p:spPr>
          <p:txBody>
            <a:bodyPr wrap="none" lIns="90488" tIns="44450" rIns="90488" bIns="44450"/>
            <a:lstStyle/>
            <a:p>
              <a:endParaRPr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wipe dir="r"/>
  </p:transition>
  <p:txStyles>
    <p:titleStyle>
      <a:lvl1pPr algn="l" rtl="0" eaLnBrk="1" fontAlgn="base" hangingPunct="1">
        <a:lnSpc>
          <a:spcPct val="80000"/>
        </a:lnSpc>
        <a:spcBef>
          <a:spcPct val="0"/>
        </a:spcBef>
        <a:spcAft>
          <a:spcPct val="0"/>
        </a:spcAft>
        <a:defRPr sz="2800" b="1">
          <a:solidFill>
            <a:schemeClr val="tx1"/>
          </a:solidFill>
          <a:latin typeface="+mj-lt"/>
          <a:ea typeface="+mj-ea"/>
          <a:cs typeface="+mj-cs"/>
        </a:defRPr>
      </a:lvl1pPr>
      <a:lvl2pPr algn="l" rtl="0" eaLnBrk="1" fontAlgn="base" hangingPunct="1">
        <a:lnSpc>
          <a:spcPct val="80000"/>
        </a:lnSpc>
        <a:spcBef>
          <a:spcPct val="0"/>
        </a:spcBef>
        <a:spcAft>
          <a:spcPct val="0"/>
        </a:spcAft>
        <a:defRPr sz="2800" b="1">
          <a:solidFill>
            <a:schemeClr val="tx1"/>
          </a:solidFill>
          <a:latin typeface="Arial" charset="0"/>
        </a:defRPr>
      </a:lvl2pPr>
      <a:lvl3pPr algn="l" rtl="0" eaLnBrk="1" fontAlgn="base" hangingPunct="1">
        <a:lnSpc>
          <a:spcPct val="80000"/>
        </a:lnSpc>
        <a:spcBef>
          <a:spcPct val="0"/>
        </a:spcBef>
        <a:spcAft>
          <a:spcPct val="0"/>
        </a:spcAft>
        <a:defRPr sz="2800" b="1">
          <a:solidFill>
            <a:schemeClr val="tx1"/>
          </a:solidFill>
          <a:latin typeface="Arial" charset="0"/>
        </a:defRPr>
      </a:lvl3pPr>
      <a:lvl4pPr algn="l" rtl="0" eaLnBrk="1" fontAlgn="base" hangingPunct="1">
        <a:lnSpc>
          <a:spcPct val="80000"/>
        </a:lnSpc>
        <a:spcBef>
          <a:spcPct val="0"/>
        </a:spcBef>
        <a:spcAft>
          <a:spcPct val="0"/>
        </a:spcAft>
        <a:defRPr sz="2800" b="1">
          <a:solidFill>
            <a:schemeClr val="tx1"/>
          </a:solidFill>
          <a:latin typeface="Arial" charset="0"/>
        </a:defRPr>
      </a:lvl4pPr>
      <a:lvl5pPr algn="l" rtl="0" eaLnBrk="1" fontAlgn="base" hangingPunct="1">
        <a:lnSpc>
          <a:spcPct val="80000"/>
        </a:lnSpc>
        <a:spcBef>
          <a:spcPct val="0"/>
        </a:spcBef>
        <a:spcAft>
          <a:spcPct val="0"/>
        </a:spcAft>
        <a:defRPr sz="2800" b="1">
          <a:solidFill>
            <a:schemeClr val="tx1"/>
          </a:solidFill>
          <a:latin typeface="Arial"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p:titleStyle>
    <p:bodyStyle>
      <a:lvl1pPr marL="174625" indent="-174625" algn="l" rtl="0" eaLnBrk="1" fontAlgn="base" hangingPunct="1">
        <a:spcBef>
          <a:spcPct val="50000"/>
        </a:spcBef>
        <a:spcAft>
          <a:spcPct val="0"/>
        </a:spcAft>
        <a:buClr>
          <a:srgbClr val="DC241F"/>
        </a:buClr>
        <a:buChar char="•"/>
        <a:defRPr sz="2400" b="1">
          <a:solidFill>
            <a:schemeClr val="tx1"/>
          </a:solidFill>
          <a:latin typeface="+mn-lt"/>
          <a:ea typeface="+mn-ea"/>
          <a:cs typeface="+mn-cs"/>
        </a:defRPr>
      </a:lvl1pPr>
      <a:lvl2pPr marL="457200" indent="-168275" algn="l" rtl="0" eaLnBrk="1" fontAlgn="base" hangingPunct="1">
        <a:spcBef>
          <a:spcPct val="15000"/>
        </a:spcBef>
        <a:spcAft>
          <a:spcPct val="0"/>
        </a:spcAft>
        <a:buClr>
          <a:srgbClr val="0053A5"/>
        </a:buClr>
        <a:buSzPct val="120000"/>
        <a:buFont typeface="Arial" charset="0"/>
        <a:buChar char="-"/>
        <a:defRPr sz="2000" b="1">
          <a:solidFill>
            <a:schemeClr val="tx1"/>
          </a:solidFill>
          <a:latin typeface="+mn-lt"/>
        </a:defRPr>
      </a:lvl2pPr>
      <a:lvl3pPr marL="738188" indent="-166688" algn="l" rtl="0" eaLnBrk="1" fontAlgn="base" hangingPunct="1">
        <a:spcBef>
          <a:spcPct val="15000"/>
        </a:spcBef>
        <a:spcAft>
          <a:spcPct val="0"/>
        </a:spcAft>
        <a:buClr>
          <a:srgbClr val="317023"/>
        </a:buClr>
        <a:buSzPct val="90000"/>
        <a:buFont typeface="Wingdings" pitchFamily="2" charset="2"/>
        <a:buChar char="w"/>
        <a:defRPr>
          <a:solidFill>
            <a:schemeClr val="tx1"/>
          </a:solidFill>
          <a:latin typeface="+mn-lt"/>
        </a:defRPr>
      </a:lvl3pPr>
      <a:lvl4pPr marL="973138" indent="-120650" algn="l" rtl="0" eaLnBrk="1" fontAlgn="base" hangingPunct="1">
        <a:spcBef>
          <a:spcPct val="15000"/>
        </a:spcBef>
        <a:spcAft>
          <a:spcPct val="0"/>
        </a:spcAft>
        <a:buChar char="•"/>
        <a:defRPr sz="1600">
          <a:solidFill>
            <a:schemeClr val="tx1"/>
          </a:solidFill>
          <a:latin typeface="+mn-lt"/>
        </a:defRPr>
      </a:lvl4pPr>
      <a:lvl5pPr marL="2330450" indent="-271463" algn="l" rtl="0" eaLnBrk="1" fontAlgn="base" hangingPunct="1">
        <a:spcBef>
          <a:spcPct val="20000"/>
        </a:spcBef>
        <a:spcAft>
          <a:spcPct val="0"/>
        </a:spcAft>
        <a:buChar char="»"/>
        <a:defRPr sz="2000">
          <a:solidFill>
            <a:schemeClr val="tx1"/>
          </a:solidFill>
          <a:latin typeface="Times New Roman" pitchFamily="18" charset="0"/>
        </a:defRPr>
      </a:lvl5pPr>
      <a:lvl6pPr marL="2787650" indent="-271463" algn="l" rtl="0" eaLnBrk="1" fontAlgn="base" hangingPunct="1">
        <a:spcBef>
          <a:spcPct val="20000"/>
        </a:spcBef>
        <a:spcAft>
          <a:spcPct val="0"/>
        </a:spcAft>
        <a:buChar char="»"/>
        <a:defRPr sz="2000">
          <a:solidFill>
            <a:schemeClr val="tx1"/>
          </a:solidFill>
          <a:latin typeface="Times New Roman" pitchFamily="18" charset="0"/>
        </a:defRPr>
      </a:lvl6pPr>
      <a:lvl7pPr marL="3244850" indent="-271463" algn="l" rtl="0" eaLnBrk="1" fontAlgn="base" hangingPunct="1">
        <a:spcBef>
          <a:spcPct val="20000"/>
        </a:spcBef>
        <a:spcAft>
          <a:spcPct val="0"/>
        </a:spcAft>
        <a:buChar char="»"/>
        <a:defRPr sz="2000">
          <a:solidFill>
            <a:schemeClr val="tx1"/>
          </a:solidFill>
          <a:latin typeface="Times New Roman" pitchFamily="18" charset="0"/>
        </a:defRPr>
      </a:lvl7pPr>
      <a:lvl8pPr marL="3702050" indent="-271463" algn="l" rtl="0" eaLnBrk="1" fontAlgn="base" hangingPunct="1">
        <a:spcBef>
          <a:spcPct val="20000"/>
        </a:spcBef>
        <a:spcAft>
          <a:spcPct val="0"/>
        </a:spcAft>
        <a:buChar char="»"/>
        <a:defRPr sz="2000">
          <a:solidFill>
            <a:schemeClr val="tx1"/>
          </a:solidFill>
          <a:latin typeface="Times New Roman" pitchFamily="18" charset="0"/>
        </a:defRPr>
      </a:lvl8pPr>
      <a:lvl9pPr marL="4159250" indent="-271463"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PROFINET – An Introduction</a:t>
            </a: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Protocol Variations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sz="1800" dirty="0"/>
              <a:t>PROFINET RT (Real Time)</a:t>
            </a:r>
          </a:p>
          <a:p>
            <a:pPr>
              <a:buNone/>
            </a:pPr>
            <a:r>
              <a:rPr lang="en-US" sz="1800" dirty="0"/>
              <a:t>		RTA – RT Acyclic (Alarms, Configuration)</a:t>
            </a:r>
          </a:p>
          <a:p>
            <a:pPr>
              <a:buNone/>
            </a:pPr>
            <a:r>
              <a:rPr lang="en-US" sz="1800" dirty="0"/>
              <a:t>		RTC – RT Cyclic (Data Communication)</a:t>
            </a:r>
          </a:p>
          <a:p>
            <a:r>
              <a:rPr lang="en-US" sz="1800" dirty="0"/>
              <a:t>PROFINET IRT (Isochronous Real time)</a:t>
            </a:r>
          </a:p>
          <a:p>
            <a:r>
              <a:rPr lang="en-US" sz="1800" dirty="0"/>
              <a:t>PROFINET NRT(Non Real Time)</a:t>
            </a:r>
          </a:p>
        </p:txBody>
      </p:sp>
      <p:pic>
        <p:nvPicPr>
          <p:cNvPr id="6147" name="Picture 3"/>
          <p:cNvPicPr>
            <a:picLocks noChangeAspect="1" noChangeArrowheads="1"/>
          </p:cNvPicPr>
          <p:nvPr/>
        </p:nvPicPr>
        <p:blipFill>
          <a:blip r:embed="rId2" cstate="print"/>
          <a:srcRect/>
          <a:stretch>
            <a:fillRect/>
          </a:stretch>
        </p:blipFill>
        <p:spPr bwMode="auto">
          <a:xfrm>
            <a:off x="1905000" y="973259"/>
            <a:ext cx="5148262" cy="2455741"/>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Profibus DP/Profibus PA using Hilscher Proxy</a:t>
            </a:r>
          </a:p>
          <a:p>
            <a:pPr>
              <a:buFont typeface="Wingdings" pitchFamily="2" charset="2"/>
              <a:buChar char="Ø"/>
            </a:pPr>
            <a:r>
              <a:rPr lang="en-US" sz="1800" dirty="0"/>
              <a:t>Multiple Profibus DP device using </a:t>
            </a:r>
            <a:r>
              <a:rPr lang="en-US" sz="1800" dirty="0">
                <a:solidFill>
                  <a:srgbClr val="FF0000"/>
                </a:solidFill>
              </a:rPr>
              <a:t>Hilscher </a:t>
            </a:r>
            <a:r>
              <a:rPr lang="en-US" sz="1800" dirty="0" err="1">
                <a:solidFill>
                  <a:srgbClr val="FF0000"/>
                </a:solidFill>
              </a:rPr>
              <a:t>netTap</a:t>
            </a:r>
            <a:r>
              <a:rPr lang="en-US" sz="1800" dirty="0">
                <a:solidFill>
                  <a:srgbClr val="FF0000"/>
                </a:solidFill>
              </a:rPr>
              <a:t> NT 100-RE-DP</a:t>
            </a:r>
          </a:p>
          <a:p>
            <a:pPr>
              <a:buNone/>
            </a:pPr>
            <a:endParaRPr lang="en-US" sz="1800" dirty="0"/>
          </a:p>
          <a:p>
            <a:pPr>
              <a:buNone/>
            </a:pPr>
            <a:endParaRPr lang="en-US" sz="1800" dirty="0"/>
          </a:p>
          <a:p>
            <a:pPr>
              <a:buNone/>
            </a:pPr>
            <a:endParaRPr lang="en-US" sz="1800" dirty="0"/>
          </a:p>
          <a:p>
            <a:endParaRPr lang="en-US" sz="1800" dirty="0"/>
          </a:p>
        </p:txBody>
      </p:sp>
      <p:pic>
        <p:nvPicPr>
          <p:cNvPr id="13314" name="Picture 2"/>
          <p:cNvPicPr>
            <a:picLocks noChangeAspect="1" noChangeArrowheads="1"/>
          </p:cNvPicPr>
          <p:nvPr/>
        </p:nvPicPr>
        <p:blipFill>
          <a:blip r:embed="rId2" cstate="print"/>
          <a:srcRect/>
          <a:stretch>
            <a:fillRect/>
          </a:stretch>
        </p:blipFill>
        <p:spPr bwMode="auto">
          <a:xfrm>
            <a:off x="914400" y="2057400"/>
            <a:ext cx="6994570" cy="37909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IO-Link</a:t>
            </a:r>
          </a:p>
          <a:p>
            <a:pPr>
              <a:buNone/>
            </a:pPr>
            <a:endParaRPr lang="en-US" sz="1800" dirty="0"/>
          </a:p>
          <a:p>
            <a:pPr>
              <a:buNone/>
            </a:pPr>
            <a:endParaRPr lang="en-US" sz="1800" dirty="0"/>
          </a:p>
          <a:p>
            <a:pPr>
              <a:buNone/>
            </a:pPr>
            <a:endParaRPr lang="en-US" sz="1800" dirty="0"/>
          </a:p>
          <a:p>
            <a:endParaRPr lang="en-US" sz="1800" dirty="0"/>
          </a:p>
        </p:txBody>
      </p:sp>
      <p:pic>
        <p:nvPicPr>
          <p:cNvPr id="11266" name="Picture 2"/>
          <p:cNvPicPr>
            <a:picLocks noChangeAspect="1" noChangeArrowheads="1"/>
          </p:cNvPicPr>
          <p:nvPr/>
        </p:nvPicPr>
        <p:blipFill>
          <a:blip r:embed="rId2" cstate="print"/>
          <a:srcRect/>
          <a:stretch>
            <a:fillRect/>
          </a:stretch>
        </p:blipFill>
        <p:spPr bwMode="auto">
          <a:xfrm>
            <a:off x="838200" y="1524000"/>
            <a:ext cx="7788257" cy="48006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AS-Interface using Proxy (</a:t>
            </a:r>
            <a:r>
              <a:rPr lang="en-US" sz="1800" dirty="0">
                <a:solidFill>
                  <a:srgbClr val="FF0000"/>
                </a:solidFill>
              </a:rPr>
              <a:t>SIEMENS IE/AS-I Link</a:t>
            </a:r>
            <a:r>
              <a:rPr lang="en-US" sz="1800" dirty="0"/>
              <a:t>)</a:t>
            </a:r>
          </a:p>
          <a:p>
            <a:pPr>
              <a:buNone/>
            </a:pPr>
            <a:endParaRPr lang="en-US" sz="1800" dirty="0"/>
          </a:p>
          <a:p>
            <a:pPr>
              <a:buNone/>
            </a:pPr>
            <a:endParaRPr lang="en-US" sz="1800" dirty="0"/>
          </a:p>
          <a:p>
            <a:pPr>
              <a:buNone/>
            </a:pPr>
            <a:endParaRPr lang="en-US" sz="1800" dirty="0"/>
          </a:p>
          <a:p>
            <a:endParaRPr lang="en-US" sz="1800" dirty="0"/>
          </a:p>
        </p:txBody>
      </p:sp>
      <p:pic>
        <p:nvPicPr>
          <p:cNvPr id="14338" name="Picture 2"/>
          <p:cNvPicPr>
            <a:picLocks noChangeAspect="1" noChangeArrowheads="1"/>
          </p:cNvPicPr>
          <p:nvPr/>
        </p:nvPicPr>
        <p:blipFill>
          <a:blip r:embed="rId2" cstate="print"/>
          <a:srcRect/>
          <a:stretch>
            <a:fillRect/>
          </a:stretch>
        </p:blipFill>
        <p:spPr bwMode="auto">
          <a:xfrm>
            <a:off x="1828800" y="1447800"/>
            <a:ext cx="5324475" cy="49339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a:t>
            </a:r>
            <a:r>
              <a:rPr lang="en-US" sz="1800" dirty="0" err="1"/>
              <a:t>Interbus</a:t>
            </a:r>
            <a:r>
              <a:rPr lang="en-US" sz="1800" dirty="0"/>
              <a:t> using Phoenix contact Proxy </a:t>
            </a:r>
            <a:r>
              <a:rPr lang="en-US" sz="1800" dirty="0">
                <a:solidFill>
                  <a:srgbClr val="FF0000"/>
                </a:solidFill>
              </a:rPr>
              <a:t>FL NP PND- 4TX PB</a:t>
            </a:r>
          </a:p>
          <a:p>
            <a:pPr>
              <a:buNone/>
            </a:pPr>
            <a:endParaRPr lang="en-US" sz="1800" dirty="0"/>
          </a:p>
          <a:p>
            <a:pPr>
              <a:buNone/>
            </a:pPr>
            <a:endParaRPr lang="en-US" sz="1800" dirty="0"/>
          </a:p>
          <a:p>
            <a:pPr>
              <a:buNone/>
            </a:pPr>
            <a:endParaRPr lang="en-US" sz="1800" dirty="0"/>
          </a:p>
          <a:p>
            <a:endParaRPr lang="en-US" sz="1800" dirty="0"/>
          </a:p>
        </p:txBody>
      </p:sp>
      <p:pic>
        <p:nvPicPr>
          <p:cNvPr id="15362" name="Picture 2"/>
          <p:cNvPicPr>
            <a:picLocks noChangeAspect="1" noChangeArrowheads="1"/>
          </p:cNvPicPr>
          <p:nvPr/>
        </p:nvPicPr>
        <p:blipFill>
          <a:blip r:embed="rId2" cstate="print"/>
          <a:srcRect/>
          <a:stretch>
            <a:fillRect/>
          </a:stretch>
        </p:blipFill>
        <p:spPr bwMode="auto">
          <a:xfrm>
            <a:off x="1066800" y="1447800"/>
            <a:ext cx="6877050" cy="48672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solidFill>
                  <a:srgbClr val="FF0000"/>
                </a:solidFill>
              </a:rPr>
              <a:t>HART Over PROFINET:</a:t>
            </a:r>
          </a:p>
          <a:p>
            <a:pPr>
              <a:buFont typeface="Wingdings" pitchFamily="2" charset="2"/>
              <a:buChar char="Ø"/>
            </a:pPr>
            <a:r>
              <a:rPr lang="en-US" sz="1800" dirty="0"/>
              <a:t>Used mostly for Device Management</a:t>
            </a:r>
          </a:p>
          <a:p>
            <a:pPr>
              <a:buFont typeface="Wingdings" pitchFamily="2" charset="2"/>
              <a:buChar char="Ø"/>
            </a:pPr>
            <a:r>
              <a:rPr lang="en-US" sz="1800" dirty="0"/>
              <a:t>Devices can be wired (ET200M with HART Analog input) or Wireless(WirelessHART)</a:t>
            </a:r>
          </a:p>
          <a:p>
            <a:pPr>
              <a:buNone/>
            </a:pPr>
            <a:endParaRPr lang="en-US" sz="1800" dirty="0"/>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1905000" y="2590800"/>
            <a:ext cx="4724400" cy="375056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Management</a:t>
            </a:r>
          </a:p>
        </p:txBody>
      </p:sp>
      <p:sp>
        <p:nvSpPr>
          <p:cNvPr id="3" name="Content Placeholder 2"/>
          <p:cNvSpPr>
            <a:spLocks noGrp="1"/>
          </p:cNvSpPr>
          <p:nvPr>
            <p:ph idx="1"/>
          </p:nvPr>
        </p:nvSpPr>
        <p:spPr/>
        <p:txBody>
          <a:bodyPr/>
          <a:lstStyle/>
          <a:p>
            <a:pPr>
              <a:buNone/>
            </a:pPr>
            <a:r>
              <a:rPr lang="en-US" sz="1800" dirty="0">
                <a:solidFill>
                  <a:srgbClr val="FF0000"/>
                </a:solidFill>
              </a:rPr>
              <a:t>SIMATIC PDM – Devices connected to PROFINET</a:t>
            </a:r>
          </a:p>
          <a:p>
            <a:pPr>
              <a:buNone/>
            </a:pPr>
            <a:endParaRPr lang="en-US" sz="1800" dirty="0"/>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2209800" y="1524000"/>
            <a:ext cx="5070086" cy="4941932"/>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Management</a:t>
            </a:r>
          </a:p>
        </p:txBody>
      </p:sp>
      <p:sp>
        <p:nvSpPr>
          <p:cNvPr id="3" name="Content Placeholder 2"/>
          <p:cNvSpPr>
            <a:spLocks noGrp="1"/>
          </p:cNvSpPr>
          <p:nvPr>
            <p:ph idx="1"/>
          </p:nvPr>
        </p:nvSpPr>
        <p:spPr/>
        <p:txBody>
          <a:bodyPr/>
          <a:lstStyle/>
          <a:p>
            <a:pPr>
              <a:buNone/>
            </a:pPr>
            <a:r>
              <a:rPr lang="en-US" sz="1800" dirty="0">
                <a:solidFill>
                  <a:srgbClr val="FF0000"/>
                </a:solidFill>
              </a:rPr>
              <a:t>SIMATIC PDM – Devices connected to PROFIBUS DP</a:t>
            </a:r>
            <a:endParaRPr lang="en-US" sz="1800" dirty="0"/>
          </a:p>
          <a:p>
            <a:pPr>
              <a:buNone/>
            </a:pPr>
            <a:endParaRPr lang="en-US" sz="1800" dirty="0"/>
          </a:p>
          <a:p>
            <a:pPr>
              <a:buNone/>
            </a:pPr>
            <a:endParaRPr lang="en-US" sz="1800" dirty="0"/>
          </a:p>
          <a:p>
            <a:endParaRPr lang="en-US" sz="1800" dirty="0"/>
          </a:p>
        </p:txBody>
      </p:sp>
      <p:pic>
        <p:nvPicPr>
          <p:cNvPr id="2050" name="Picture 2"/>
          <p:cNvPicPr>
            <a:picLocks noChangeAspect="1" noChangeArrowheads="1"/>
          </p:cNvPicPr>
          <p:nvPr/>
        </p:nvPicPr>
        <p:blipFill>
          <a:blip r:embed="rId2" cstate="print"/>
          <a:srcRect/>
          <a:stretch>
            <a:fillRect/>
          </a:stretch>
        </p:blipFill>
        <p:spPr bwMode="auto">
          <a:xfrm>
            <a:off x="2362200" y="1523999"/>
            <a:ext cx="4267200" cy="485835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Management</a:t>
            </a:r>
          </a:p>
        </p:txBody>
      </p:sp>
      <p:sp>
        <p:nvSpPr>
          <p:cNvPr id="3" name="Content Placeholder 2"/>
          <p:cNvSpPr>
            <a:spLocks noGrp="1"/>
          </p:cNvSpPr>
          <p:nvPr>
            <p:ph idx="1"/>
          </p:nvPr>
        </p:nvSpPr>
        <p:spPr/>
        <p:txBody>
          <a:bodyPr/>
          <a:lstStyle/>
          <a:p>
            <a:pPr>
              <a:buNone/>
            </a:pPr>
            <a:r>
              <a:rPr lang="en-US" sz="1800" dirty="0">
                <a:solidFill>
                  <a:srgbClr val="FF0000"/>
                </a:solidFill>
              </a:rPr>
              <a:t>PROFINET and Device Management (Integrated):</a:t>
            </a:r>
          </a:p>
          <a:p>
            <a:pPr>
              <a:buNone/>
            </a:pPr>
            <a:endParaRPr lang="en-US" sz="1800" dirty="0"/>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990600" y="1371600"/>
            <a:ext cx="7110412" cy="51057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Other Fieldbus integration:</a:t>
            </a:r>
          </a:p>
          <a:p>
            <a:pPr>
              <a:buFont typeface="Wingdings" pitchFamily="2" charset="2"/>
              <a:buChar char="Ø"/>
            </a:pPr>
            <a:r>
              <a:rPr lang="en-US" sz="1800" dirty="0"/>
              <a:t>Integration with following Fieldbus/Protocols are also possible but they are more of gateway integration than integration via Proxy.</a:t>
            </a:r>
          </a:p>
          <a:p>
            <a:pPr>
              <a:buNone/>
            </a:pPr>
            <a:endParaRPr lang="en-US" sz="1800" dirty="0"/>
          </a:p>
          <a:p>
            <a:pPr lvl="1">
              <a:buFont typeface="Wingdings" pitchFamily="2" charset="2"/>
              <a:buChar char="Ø"/>
            </a:pPr>
            <a:r>
              <a:rPr lang="en-US" sz="1400" dirty="0"/>
              <a:t>Modbus RTU</a:t>
            </a:r>
          </a:p>
          <a:p>
            <a:pPr lvl="1">
              <a:buFont typeface="Wingdings" pitchFamily="2" charset="2"/>
              <a:buChar char="Ø"/>
            </a:pPr>
            <a:r>
              <a:rPr lang="en-US" sz="1400" dirty="0"/>
              <a:t>Modbus TCP</a:t>
            </a:r>
          </a:p>
          <a:p>
            <a:pPr lvl="1">
              <a:buFont typeface="Wingdings" pitchFamily="2" charset="2"/>
              <a:buChar char="Ø"/>
            </a:pPr>
            <a:r>
              <a:rPr lang="en-US" sz="1400" dirty="0" err="1"/>
              <a:t>DeviceNet</a:t>
            </a:r>
            <a:endParaRPr lang="en-US" sz="1400" dirty="0"/>
          </a:p>
          <a:p>
            <a:pPr lvl="1">
              <a:buFont typeface="Wingdings" pitchFamily="2" charset="2"/>
              <a:buChar char="Ø"/>
            </a:pPr>
            <a:r>
              <a:rPr lang="en-US" sz="1400" dirty="0" err="1"/>
              <a:t>CANOpen</a:t>
            </a:r>
            <a:endParaRPr lang="en-US" sz="1400" dirty="0"/>
          </a:p>
          <a:p>
            <a:pPr lvl="1">
              <a:buFont typeface="Wingdings" pitchFamily="2" charset="2"/>
              <a:buChar char="Ø"/>
            </a:pPr>
            <a:r>
              <a:rPr lang="en-US" sz="1400" dirty="0"/>
              <a:t>Foundation Fieldbus</a:t>
            </a:r>
          </a:p>
          <a:p>
            <a:pPr lvl="1">
              <a:buFont typeface="Wingdings" pitchFamily="2" charset="2"/>
              <a:buChar char="Ø"/>
            </a:pPr>
            <a:r>
              <a:rPr lang="en-US" sz="1400" dirty="0"/>
              <a:t>EtherNet/IP</a:t>
            </a:r>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spTree>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Profiles</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Real-Time communication</a:t>
            </a:r>
          </a:p>
        </p:txBody>
      </p:sp>
      <p:pic>
        <p:nvPicPr>
          <p:cNvPr id="7171" name="Picture 3"/>
          <p:cNvPicPr>
            <a:picLocks noChangeAspect="1" noChangeArrowheads="1"/>
          </p:cNvPicPr>
          <p:nvPr/>
        </p:nvPicPr>
        <p:blipFill>
          <a:blip r:embed="rId2" cstate="print"/>
          <a:srcRect/>
          <a:stretch>
            <a:fillRect/>
          </a:stretch>
        </p:blipFill>
        <p:spPr bwMode="auto">
          <a:xfrm>
            <a:off x="685800" y="1028699"/>
            <a:ext cx="7743825" cy="513600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1800" dirty="0"/>
              <a:t>Available Protocol Independent Application Profiles</a:t>
            </a:r>
          </a:p>
          <a:p>
            <a:pPr>
              <a:buNone/>
            </a:pPr>
            <a:endParaRPr lang="en-US" sz="1800" dirty="0"/>
          </a:p>
          <a:p>
            <a:pPr>
              <a:buFont typeface="Wingdings" pitchFamily="2" charset="2"/>
              <a:buChar char="Ø"/>
            </a:pPr>
            <a:r>
              <a:rPr lang="en-US" sz="1800" dirty="0" err="1"/>
              <a:t>PROFIsafe</a:t>
            </a:r>
            <a:endParaRPr lang="en-US" sz="1800" dirty="0"/>
          </a:p>
          <a:p>
            <a:pPr>
              <a:buFont typeface="Wingdings" pitchFamily="2" charset="2"/>
              <a:buChar char="Ø"/>
            </a:pPr>
            <a:r>
              <a:rPr lang="en-US" sz="1800" dirty="0" err="1"/>
              <a:t>PROFIdrive</a:t>
            </a:r>
            <a:endParaRPr lang="en-US" sz="1800" dirty="0"/>
          </a:p>
          <a:p>
            <a:pPr>
              <a:buFont typeface="Wingdings" pitchFamily="2" charset="2"/>
              <a:buChar char="Ø"/>
            </a:pPr>
            <a:r>
              <a:rPr lang="en-US" sz="1800" dirty="0" err="1"/>
              <a:t>PROFIenergy</a:t>
            </a:r>
            <a:endParaRPr lang="en-US" sz="1800" dirty="0"/>
          </a:p>
          <a:p>
            <a:pPr>
              <a:buFont typeface="Wingdings" pitchFamily="2" charset="2"/>
              <a:buChar char="Ø"/>
            </a:pPr>
            <a:r>
              <a:rPr lang="en-US" sz="1800" dirty="0"/>
              <a:t>Train profile for PROFINET</a:t>
            </a:r>
          </a:p>
          <a:p>
            <a:pPr>
              <a:buFont typeface="Wingdings" pitchFamily="2" charset="2"/>
              <a:buChar char="Ø"/>
            </a:pPr>
            <a:r>
              <a:rPr lang="en-US" sz="1800" dirty="0"/>
              <a:t>PA Profile for Process Automation</a:t>
            </a:r>
          </a:p>
          <a:p>
            <a:pPr>
              <a:buNone/>
            </a:pPr>
            <a:endParaRPr lang="en-US" sz="1400" dirty="0"/>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1800" dirty="0" err="1">
                <a:solidFill>
                  <a:srgbClr val="FF0000"/>
                </a:solidFill>
              </a:rPr>
              <a:t>PROFIsafe</a:t>
            </a:r>
            <a:r>
              <a:rPr lang="en-US" sz="1800" dirty="0">
                <a:solidFill>
                  <a:srgbClr val="FF0000"/>
                </a:solidFill>
              </a:rPr>
              <a:t>:</a:t>
            </a:r>
          </a:p>
          <a:p>
            <a:pPr>
              <a:buFont typeface="Wingdings" pitchFamily="2" charset="2"/>
              <a:buChar char="Ø"/>
            </a:pPr>
            <a:r>
              <a:rPr lang="en-US" sz="1600" dirty="0"/>
              <a:t>Used for Safety controller-Safety I/O communication</a:t>
            </a:r>
          </a:p>
          <a:p>
            <a:pPr>
              <a:buFont typeface="Wingdings" pitchFamily="2" charset="2"/>
              <a:buChar char="Ø"/>
            </a:pPr>
            <a:r>
              <a:rPr lang="en-US" sz="1600" dirty="0"/>
              <a:t>Protocol Independent (Can be used on Profibus or Profinet)</a:t>
            </a:r>
          </a:p>
          <a:p>
            <a:pPr>
              <a:buFont typeface="Wingdings" pitchFamily="2" charset="2"/>
              <a:buChar char="Ø"/>
            </a:pPr>
            <a:r>
              <a:rPr lang="en-US" sz="1600" dirty="0"/>
              <a:t>Works based on Black-Channel Principle, Meets SIL3 requirements</a:t>
            </a:r>
          </a:p>
          <a:p>
            <a:pPr>
              <a:buNone/>
            </a:pPr>
            <a:endParaRPr lang="en-US" sz="1400" dirty="0"/>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533400" y="2647950"/>
            <a:ext cx="3286125" cy="3448050"/>
          </a:xfrm>
          <a:prstGeom prst="rect">
            <a:avLst/>
          </a:prstGeom>
          <a:noFill/>
          <a:ln w="25400" cap="flat" cmpd="sng" algn="ctr">
            <a:solidFill>
              <a:schemeClr val="accent6">
                <a:lumMod val="75000"/>
              </a:schemeClr>
            </a:solidFill>
            <a:prstDash val="solid"/>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886200" y="2667000"/>
            <a:ext cx="5066124" cy="34290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1800" dirty="0" err="1">
                <a:solidFill>
                  <a:srgbClr val="FF0000"/>
                </a:solidFill>
              </a:rPr>
              <a:t>PROFIsafe</a:t>
            </a:r>
            <a:r>
              <a:rPr lang="en-US" sz="1800" dirty="0">
                <a:solidFill>
                  <a:srgbClr val="FF0000"/>
                </a:solidFill>
              </a:rPr>
              <a:t>:</a:t>
            </a:r>
          </a:p>
          <a:p>
            <a:pPr>
              <a:buNone/>
            </a:pPr>
            <a:endParaRPr lang="en-US" sz="1400" dirty="0"/>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2050" name="Picture 2"/>
          <p:cNvPicPr>
            <a:picLocks noChangeAspect="1" noChangeArrowheads="1"/>
          </p:cNvPicPr>
          <p:nvPr/>
        </p:nvPicPr>
        <p:blipFill>
          <a:blip r:embed="rId2" cstate="print"/>
          <a:srcRect/>
          <a:stretch>
            <a:fillRect/>
          </a:stretch>
        </p:blipFill>
        <p:spPr bwMode="auto">
          <a:xfrm>
            <a:off x="990600" y="1394216"/>
            <a:ext cx="7391400" cy="5006584"/>
          </a:xfrm>
          <a:prstGeom prst="rect">
            <a:avLst/>
          </a:prstGeom>
          <a:noFill/>
          <a:ln w="25400" cap="flat" cmpd="sng" algn="ctr">
            <a:solidFill>
              <a:schemeClr val="accent6">
                <a:lumMod val="75000"/>
              </a:schemeClr>
            </a:solidFill>
            <a:prstDash val="solid"/>
            <a:miter lim="800000"/>
            <a:headEnd/>
            <a:tailEnd/>
          </a:ln>
        </p:spPr>
      </p:pic>
      <p:sp>
        <p:nvSpPr>
          <p:cNvPr id="6" name="TextBox 5"/>
          <p:cNvSpPr txBox="1"/>
          <p:nvPr/>
        </p:nvSpPr>
        <p:spPr>
          <a:xfrm>
            <a:off x="7239000" y="1447800"/>
            <a:ext cx="990600" cy="369332"/>
          </a:xfrm>
          <a:prstGeom prst="rect">
            <a:avLst/>
          </a:prstGeom>
          <a:noFill/>
        </p:spPr>
        <p:txBody>
          <a:bodyPr wrap="square" rtlCol="0">
            <a:spAutoFit/>
          </a:bodyPr>
          <a:lstStyle/>
          <a:p>
            <a:r>
              <a:rPr lang="en-US" dirty="0"/>
              <a:t>F-Host</a:t>
            </a:r>
          </a:p>
        </p:txBody>
      </p:sp>
      <p:cxnSp>
        <p:nvCxnSpPr>
          <p:cNvPr id="8" name="Straight Arrow Connector 7"/>
          <p:cNvCxnSpPr/>
          <p:nvPr/>
        </p:nvCxnSpPr>
        <p:spPr bwMode="auto">
          <a:xfrm>
            <a:off x="7924800" y="1752600"/>
            <a:ext cx="152400" cy="228600"/>
          </a:xfrm>
          <a:prstGeom prst="straightConnector1">
            <a:avLst/>
          </a:prstGeom>
          <a:noFill/>
          <a:ln w="25400" cap="flat" cmpd="sng" algn="ctr">
            <a:solidFill>
              <a:schemeClr val="hlink"/>
            </a:solidFill>
            <a:prstDash val="solid"/>
            <a:round/>
            <a:headEnd type="none" w="med" len="med"/>
            <a:tailEnd type="arrow"/>
          </a:ln>
          <a:effectLst>
            <a:prstShdw prst="shdw17" dist="17961" dir="2700000">
              <a:schemeClr val="hlink">
                <a:gamma/>
                <a:shade val="60000"/>
                <a:invGamma/>
              </a:schemeClr>
            </a:prstShdw>
          </a:effectLst>
        </p:spPr>
      </p:cxnSp>
    </p:spTree>
  </p:cSld>
  <p:clrMapOvr>
    <a:masterClrMapping/>
  </p:clrMapOvr>
  <p:transition>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1800" dirty="0" err="1">
                <a:solidFill>
                  <a:srgbClr val="FF0000"/>
                </a:solidFill>
              </a:rPr>
              <a:t>PROFIdrive</a:t>
            </a:r>
            <a:endParaRPr lang="en-US" sz="1800" dirty="0">
              <a:solidFill>
                <a:srgbClr val="FF0000"/>
              </a:solidFill>
            </a:endParaRPr>
          </a:p>
          <a:p>
            <a:pPr>
              <a:buFont typeface="Wingdings" pitchFamily="2" charset="2"/>
              <a:buChar char="Ø"/>
            </a:pPr>
            <a:r>
              <a:rPr lang="en-US" sz="1800" dirty="0"/>
              <a:t>The </a:t>
            </a:r>
            <a:r>
              <a:rPr lang="en-US" sz="1800" dirty="0" err="1"/>
              <a:t>PROFIdrive</a:t>
            </a:r>
            <a:r>
              <a:rPr lang="en-US" sz="1800" dirty="0"/>
              <a:t> profile describes the drive interface from the point of view of the control application, along with its mapping on the communication system. </a:t>
            </a:r>
          </a:p>
          <a:p>
            <a:pPr>
              <a:buFont typeface="Wingdings" pitchFamily="2" charset="2"/>
              <a:buChar char="Ø"/>
            </a:pPr>
            <a:r>
              <a:rPr lang="en-US" sz="1800" dirty="0"/>
              <a:t>It covers scenarios from simple frequency converters to highly dynamic servo drives</a:t>
            </a:r>
            <a:endParaRPr lang="en-US" sz="1800" dirty="0">
              <a:solidFill>
                <a:srgbClr val="FF0000"/>
              </a:solidFill>
            </a:endParaRPr>
          </a:p>
          <a:p>
            <a:pPr>
              <a:buFont typeface="Wingdings" pitchFamily="2" charset="2"/>
              <a:buChar char="Ø"/>
            </a:pPr>
            <a:endParaRPr lang="en-US" sz="1400" dirty="0"/>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3074" name="Picture 2"/>
          <p:cNvPicPr>
            <a:picLocks noChangeAspect="1" noChangeArrowheads="1"/>
          </p:cNvPicPr>
          <p:nvPr/>
        </p:nvPicPr>
        <p:blipFill>
          <a:blip r:embed="rId2" cstate="print"/>
          <a:srcRect/>
          <a:stretch>
            <a:fillRect/>
          </a:stretch>
        </p:blipFill>
        <p:spPr bwMode="auto">
          <a:xfrm>
            <a:off x="2133600" y="3048000"/>
            <a:ext cx="4186237" cy="327689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2000" dirty="0" err="1">
                <a:solidFill>
                  <a:srgbClr val="FF0000"/>
                </a:solidFill>
              </a:rPr>
              <a:t>PROFIdrive</a:t>
            </a:r>
            <a:r>
              <a:rPr lang="en-US" sz="2000" dirty="0">
                <a:solidFill>
                  <a:srgbClr val="FF0000"/>
                </a:solidFill>
              </a:rPr>
              <a:t> application classes:</a:t>
            </a:r>
          </a:p>
          <a:p>
            <a:pPr>
              <a:buFont typeface="Wingdings" pitchFamily="2" charset="2"/>
              <a:buChar char="Ø"/>
            </a:pPr>
            <a:r>
              <a:rPr lang="en-US" sz="2000" dirty="0"/>
              <a:t>Category 1 – Standard drives (such as pumps, fans, stirring units, etc.)</a:t>
            </a:r>
          </a:p>
          <a:p>
            <a:pPr>
              <a:buFont typeface="Wingdings" pitchFamily="2" charset="2"/>
              <a:buChar char="Ø"/>
            </a:pPr>
            <a:r>
              <a:rPr lang="en-US" sz="2000" dirty="0"/>
              <a:t>Category 2 – Standard drives with technology functions</a:t>
            </a:r>
          </a:p>
          <a:p>
            <a:pPr>
              <a:buFont typeface="Wingdings" pitchFamily="2" charset="2"/>
              <a:buChar char="Ø"/>
            </a:pPr>
            <a:r>
              <a:rPr lang="en-US" sz="2000" dirty="0"/>
              <a:t>Category 3 – Positioning drives</a:t>
            </a:r>
          </a:p>
          <a:p>
            <a:pPr>
              <a:buFont typeface="Wingdings" pitchFamily="2" charset="2"/>
              <a:buChar char="Ø"/>
            </a:pPr>
            <a:r>
              <a:rPr lang="en-US" sz="2000" dirty="0"/>
              <a:t>Category 4 – Motion control drives with central, higher-level motion control intelligence and the patented "Dynamic Servo Control" position control concept</a:t>
            </a:r>
          </a:p>
          <a:p>
            <a:pPr>
              <a:buFont typeface="Wingdings" pitchFamily="2" charset="2"/>
              <a:buChar char="Ø"/>
            </a:pPr>
            <a:r>
              <a:rPr lang="en-US" sz="2000" dirty="0"/>
              <a:t>Category 5 – Motion control drives with central, higher-level motion control intelligence and position set point interface</a:t>
            </a:r>
          </a:p>
          <a:p>
            <a:pPr>
              <a:buFont typeface="Wingdings" pitchFamily="2" charset="2"/>
              <a:buChar char="Ø"/>
            </a:pPr>
            <a:r>
              <a:rPr lang="en-US" sz="2000" dirty="0"/>
              <a:t>Category 6 – Motion control drives with distributed motion control intelligence integrated in the drives</a:t>
            </a:r>
          </a:p>
          <a:p>
            <a:endParaRPr lang="en-US" dirty="0"/>
          </a:p>
        </p:txBody>
      </p:sp>
    </p:spTree>
  </p:cSld>
  <p:clrMapOvr>
    <a:masterClrMapping/>
  </p:clrMapOvr>
  <p:transition>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p>
        </p:txBody>
      </p:sp>
      <p:sp>
        <p:nvSpPr>
          <p:cNvPr id="3" name="Content Placeholder 2"/>
          <p:cNvSpPr>
            <a:spLocks noGrp="1"/>
          </p:cNvSpPr>
          <p:nvPr>
            <p:ph idx="1"/>
          </p:nvPr>
        </p:nvSpPr>
        <p:spPr/>
        <p:txBody>
          <a:bodyPr/>
          <a:lstStyle/>
          <a:p>
            <a:pPr>
              <a:buNone/>
            </a:pPr>
            <a:r>
              <a:rPr lang="en-US" sz="2000" dirty="0" err="1">
                <a:solidFill>
                  <a:srgbClr val="FF0000"/>
                </a:solidFill>
              </a:rPr>
              <a:t>PROFIenergy</a:t>
            </a:r>
            <a:r>
              <a:rPr lang="en-US" sz="2000" dirty="0">
                <a:solidFill>
                  <a:srgbClr val="FF0000"/>
                </a:solidFill>
              </a:rPr>
              <a:t>:</a:t>
            </a:r>
          </a:p>
          <a:p>
            <a:pPr>
              <a:buFont typeface="Wingdings" pitchFamily="2" charset="2"/>
              <a:buChar char="Ø"/>
            </a:pPr>
            <a:r>
              <a:rPr lang="en-US" sz="2000" dirty="0"/>
              <a:t>No additional wiring required</a:t>
            </a:r>
          </a:p>
          <a:p>
            <a:pPr>
              <a:buFont typeface="Wingdings" pitchFamily="2" charset="2"/>
              <a:buChar char="Ø"/>
            </a:pPr>
            <a:r>
              <a:rPr lang="en-US" sz="2000" dirty="0"/>
              <a:t>Energy consuming Units (ECUs)(Ex. Motors) are switched off when it is not required and re-started just before when it is needed through coordinated switching</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971800" y="3276600"/>
            <a:ext cx="3048000" cy="26765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PROFINET Diagnostics</a:t>
            </a:r>
          </a:p>
        </p:txBody>
      </p:sp>
    </p:spTree>
  </p:cSld>
  <p:clrMapOvr>
    <a:masterClrMapping/>
  </p:clrMapOvr>
  <p:transition>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AutoNum type="arabicPeriod"/>
            </a:pPr>
            <a:r>
              <a:rPr lang="en-US" sz="1800" dirty="0"/>
              <a:t>Network diagnostics using SNMP (already discussed)</a:t>
            </a:r>
          </a:p>
          <a:p>
            <a:pPr marL="342900" indent="-342900">
              <a:buAutoNum type="arabicPeriod"/>
            </a:pPr>
            <a:r>
              <a:rPr lang="en-US" sz="1800" dirty="0"/>
              <a:t>Frame analysis using </a:t>
            </a:r>
            <a:r>
              <a:rPr lang="en-US" sz="1800" dirty="0" err="1"/>
              <a:t>Wireshark</a:t>
            </a:r>
            <a:endParaRPr lang="en-US" sz="1800" dirty="0"/>
          </a:p>
          <a:p>
            <a:pPr marL="342900" indent="-342900">
              <a:buAutoNum type="arabicPeriod"/>
            </a:pPr>
            <a:r>
              <a:rPr lang="en-US" sz="1800" dirty="0"/>
              <a:t>Frame analysis using NETLITIES</a:t>
            </a:r>
            <a:endParaRPr lang="en-US" sz="1400" dirty="0"/>
          </a:p>
          <a:p>
            <a:pPr>
              <a:buFont typeface="Wingdings" pitchFamily="2" charset="2"/>
              <a:buChar char="Ø"/>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spTree>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Frame analysis using </a:t>
            </a:r>
            <a:r>
              <a:rPr lang="en-US" sz="1800" dirty="0" err="1"/>
              <a:t>Wireshark</a:t>
            </a:r>
            <a:endParaRPr lang="en-US" sz="1800" dirty="0"/>
          </a:p>
          <a:p>
            <a:pPr>
              <a:buFont typeface="Wingdings" pitchFamily="2" charset="2"/>
              <a:buChar char="Ø"/>
            </a:pPr>
            <a:r>
              <a:rPr lang="en-US" sz="1800" dirty="0"/>
              <a:t>No special hardware required, port mirroring is sufficient</a:t>
            </a:r>
          </a:p>
          <a:p>
            <a:pPr>
              <a:buFont typeface="Wingdings" pitchFamily="2" charset="2"/>
              <a:buChar char="Ø"/>
            </a:pPr>
            <a:r>
              <a:rPr lang="en-US" sz="1800" dirty="0"/>
              <a:t>PROFINET Specific coloring rules(.</a:t>
            </a:r>
            <a:r>
              <a:rPr lang="en-US" sz="1800" dirty="0" err="1"/>
              <a:t>ini</a:t>
            </a:r>
            <a:r>
              <a:rPr lang="en-US" sz="1800" dirty="0"/>
              <a:t> files) can be imported and applied</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6386" name="Picture 2"/>
          <p:cNvPicPr>
            <a:picLocks noChangeAspect="1" noChangeArrowheads="1"/>
          </p:cNvPicPr>
          <p:nvPr/>
        </p:nvPicPr>
        <p:blipFill>
          <a:blip r:embed="rId2" cstate="print"/>
          <a:srcRect/>
          <a:stretch>
            <a:fillRect/>
          </a:stretch>
        </p:blipFill>
        <p:spPr bwMode="auto">
          <a:xfrm>
            <a:off x="609600" y="2590800"/>
            <a:ext cx="8037816" cy="38576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err="1"/>
              <a:t>Wireshark</a:t>
            </a:r>
            <a:r>
              <a:rPr lang="en-US" sz="1800" dirty="0"/>
              <a:t> Supported PROFINET Protocol and coloring rules:</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1066800" y="1447800"/>
            <a:ext cx="7010400" cy="494993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Protocols</a:t>
            </a:r>
          </a:p>
        </p:txBody>
      </p:sp>
      <p:pic>
        <p:nvPicPr>
          <p:cNvPr id="1026" name="Picture 2"/>
          <p:cNvPicPr>
            <a:picLocks noChangeAspect="1" noChangeArrowheads="1"/>
          </p:cNvPicPr>
          <p:nvPr/>
        </p:nvPicPr>
        <p:blipFill>
          <a:blip r:embed="rId2" cstate="print"/>
          <a:srcRect/>
          <a:stretch>
            <a:fillRect/>
          </a:stretch>
        </p:blipFill>
        <p:spPr bwMode="auto">
          <a:xfrm>
            <a:off x="390525" y="976313"/>
            <a:ext cx="8362950" cy="49053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Frame analysis using PROCENTEC NETILITIES</a:t>
            </a:r>
          </a:p>
          <a:p>
            <a:pPr>
              <a:buFont typeface="Wingdings" pitchFamily="2" charset="2"/>
              <a:buChar char="Ø"/>
            </a:pPr>
            <a:r>
              <a:rPr lang="en-US" sz="1800" dirty="0"/>
              <a:t>Special hardware (PROFITAP) is required</a:t>
            </a:r>
          </a:p>
          <a:p>
            <a:pPr>
              <a:buFont typeface="Wingdings" pitchFamily="2" charset="2"/>
              <a:buChar char="Ø"/>
            </a:pPr>
            <a:r>
              <a:rPr lang="en-US" sz="1800" dirty="0"/>
              <a:t>Live List, SNMP diagnostics, topology detection, </a:t>
            </a:r>
            <a:r>
              <a:rPr lang="en-US" sz="1800" dirty="0" err="1"/>
              <a:t>Wireshark</a:t>
            </a:r>
            <a:r>
              <a:rPr lang="en-US" sz="1800" dirty="0"/>
              <a:t> analysis possible using NETILITIES software</a:t>
            </a:r>
          </a:p>
          <a:p>
            <a:pPr>
              <a:buFont typeface="Wingdings" pitchFamily="2" charset="2"/>
              <a:buChar char="Ø"/>
            </a:pPr>
            <a:r>
              <a:rPr lang="en-US" sz="1800" dirty="0" err="1"/>
              <a:t>ProfiTap</a:t>
            </a:r>
            <a:r>
              <a:rPr lang="en-US" sz="1800" dirty="0"/>
              <a:t> helps capturing logs in </a:t>
            </a:r>
            <a:r>
              <a:rPr lang="en-US" sz="1800" dirty="0" err="1"/>
              <a:t>wireshark</a:t>
            </a:r>
            <a:r>
              <a:rPr lang="en-US" sz="1800" dirty="0"/>
              <a:t> without the need of port mirroring</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7411" name="Picture 3"/>
          <p:cNvPicPr>
            <a:picLocks noChangeAspect="1" noChangeArrowheads="1"/>
          </p:cNvPicPr>
          <p:nvPr/>
        </p:nvPicPr>
        <p:blipFill>
          <a:blip r:embed="rId2" cstate="print"/>
          <a:srcRect/>
          <a:stretch>
            <a:fillRect/>
          </a:stretch>
        </p:blipFill>
        <p:spPr bwMode="auto">
          <a:xfrm>
            <a:off x="2362200" y="3124200"/>
            <a:ext cx="3810000" cy="314003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Live List:</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7410" name="Picture 2"/>
          <p:cNvPicPr>
            <a:picLocks noChangeAspect="1" noChangeArrowheads="1"/>
          </p:cNvPicPr>
          <p:nvPr/>
        </p:nvPicPr>
        <p:blipFill>
          <a:blip r:embed="rId2" cstate="print"/>
          <a:srcRect/>
          <a:stretch>
            <a:fillRect/>
          </a:stretch>
        </p:blipFill>
        <p:spPr bwMode="auto">
          <a:xfrm>
            <a:off x="1143000" y="1447800"/>
            <a:ext cx="7107731" cy="45720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Live List:</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8434" name="Picture 2"/>
          <p:cNvPicPr>
            <a:picLocks noChangeAspect="1" noChangeArrowheads="1"/>
          </p:cNvPicPr>
          <p:nvPr/>
        </p:nvPicPr>
        <p:blipFill>
          <a:blip r:embed="rId2" cstate="print"/>
          <a:srcRect/>
          <a:stretch>
            <a:fillRect/>
          </a:stretch>
        </p:blipFill>
        <p:spPr bwMode="auto">
          <a:xfrm>
            <a:off x="1143000" y="1447800"/>
            <a:ext cx="6858000" cy="4962102"/>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SNMP Diagnostics:</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19458" name="Picture 2"/>
          <p:cNvPicPr>
            <a:picLocks noChangeAspect="1" noChangeArrowheads="1"/>
          </p:cNvPicPr>
          <p:nvPr/>
        </p:nvPicPr>
        <p:blipFill>
          <a:blip r:embed="rId2" cstate="print"/>
          <a:srcRect/>
          <a:stretch>
            <a:fillRect/>
          </a:stretch>
        </p:blipFill>
        <p:spPr bwMode="auto">
          <a:xfrm>
            <a:off x="1066800" y="1524000"/>
            <a:ext cx="6814005" cy="48768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Diagnostics</a:t>
            </a:r>
          </a:p>
        </p:txBody>
      </p:sp>
      <p:sp>
        <p:nvSpPr>
          <p:cNvPr id="3" name="Content Placeholder 2"/>
          <p:cNvSpPr>
            <a:spLocks noGrp="1"/>
          </p:cNvSpPr>
          <p:nvPr>
            <p:ph idx="1"/>
          </p:nvPr>
        </p:nvSpPr>
        <p:spPr/>
        <p:txBody>
          <a:bodyPr/>
          <a:lstStyle/>
          <a:p>
            <a:pPr marL="342900" indent="-342900">
              <a:buNone/>
            </a:pPr>
            <a:r>
              <a:rPr lang="en-US" sz="1800" dirty="0"/>
              <a:t>Topology Detection:</a:t>
            </a:r>
          </a:p>
          <a:p>
            <a:pPr>
              <a:buNone/>
            </a:pPr>
            <a:endParaRPr lang="en-US" sz="1800" dirty="0"/>
          </a:p>
          <a:p>
            <a:pPr>
              <a:buNone/>
            </a:pPr>
            <a:endParaRPr lang="en-US" sz="1800" dirty="0"/>
          </a:p>
          <a:p>
            <a:pPr>
              <a:buNone/>
            </a:pPr>
            <a:endParaRPr lang="en-US" sz="1800" dirty="0"/>
          </a:p>
          <a:p>
            <a:pPr>
              <a:buNone/>
            </a:pPr>
            <a:endParaRPr lang="en-US" sz="1800" dirty="0"/>
          </a:p>
          <a:p>
            <a:endParaRPr lang="en-US" sz="1800" dirty="0"/>
          </a:p>
        </p:txBody>
      </p:sp>
      <p:pic>
        <p:nvPicPr>
          <p:cNvPr id="20482" name="Picture 2"/>
          <p:cNvPicPr>
            <a:picLocks noChangeAspect="1" noChangeArrowheads="1"/>
          </p:cNvPicPr>
          <p:nvPr/>
        </p:nvPicPr>
        <p:blipFill>
          <a:blip r:embed="rId2" cstate="print"/>
          <a:srcRect/>
          <a:stretch>
            <a:fillRect/>
          </a:stretch>
        </p:blipFill>
        <p:spPr bwMode="auto">
          <a:xfrm>
            <a:off x="1219200" y="1600200"/>
            <a:ext cx="6781800" cy="4500871"/>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PROFINET Cabling System</a:t>
            </a:r>
          </a:p>
        </p:txBody>
      </p:sp>
    </p:spTree>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a:t>
            </a:r>
          </a:p>
        </p:txBody>
      </p:sp>
      <p:sp>
        <p:nvSpPr>
          <p:cNvPr id="3" name="Content Placeholder 2"/>
          <p:cNvSpPr>
            <a:spLocks noGrp="1"/>
          </p:cNvSpPr>
          <p:nvPr>
            <p:ph idx="1"/>
          </p:nvPr>
        </p:nvSpPr>
        <p:spPr/>
        <p:txBody>
          <a:bodyPr/>
          <a:lstStyle/>
          <a:p>
            <a:pPr marL="342900" indent="-342900">
              <a:buNone/>
            </a:pPr>
            <a:r>
              <a:rPr lang="en-US" sz="1800" dirty="0">
                <a:solidFill>
                  <a:srgbClr val="FF0000"/>
                </a:solidFill>
              </a:rPr>
              <a:t>Components:</a:t>
            </a:r>
          </a:p>
          <a:p>
            <a:pPr marL="342900" indent="-342900">
              <a:buFont typeface="Wingdings" pitchFamily="2" charset="2"/>
              <a:buChar char="Ø"/>
            </a:pPr>
            <a:r>
              <a:rPr lang="en-US" sz="1800" dirty="0"/>
              <a:t>PROFINET Switches</a:t>
            </a:r>
          </a:p>
          <a:p>
            <a:pPr marL="342900" indent="-342900">
              <a:buFont typeface="Wingdings" pitchFamily="2" charset="2"/>
              <a:buChar char="Ø"/>
            </a:pPr>
            <a:r>
              <a:rPr lang="en-US" sz="1800" dirty="0"/>
              <a:t>Industrial Ethernet cable</a:t>
            </a:r>
          </a:p>
          <a:p>
            <a:pPr marL="342900" indent="-342900">
              <a:buFont typeface="Wingdings" pitchFamily="2" charset="2"/>
              <a:buChar char="Ø"/>
            </a:pPr>
            <a:r>
              <a:rPr lang="en-US" sz="1800" dirty="0"/>
              <a:t>Ethernet connectors</a:t>
            </a:r>
          </a:p>
          <a:p>
            <a:pPr marL="342900" indent="-342900">
              <a:buNone/>
            </a:pPr>
            <a:r>
              <a:rPr lang="en-US" sz="1800" dirty="0"/>
              <a:t>               IP connectors for outdoor</a:t>
            </a:r>
          </a:p>
          <a:p>
            <a:pPr marL="342900" indent="-342900">
              <a:buNone/>
            </a:pPr>
            <a:r>
              <a:rPr lang="en-US" sz="1800" dirty="0"/>
              <a:t>               Fast Connect connectors</a:t>
            </a:r>
          </a:p>
          <a:p>
            <a:pPr marL="342900" indent="-342900">
              <a:buFont typeface="Wingdings" pitchFamily="2" charset="2"/>
              <a:buChar char="Ø"/>
            </a:pPr>
            <a:r>
              <a:rPr lang="en-US" sz="1800" dirty="0"/>
              <a:t>Cable Tester</a:t>
            </a:r>
          </a:p>
          <a:p>
            <a:pPr marL="342900" indent="-342900">
              <a:buFont typeface="Wingdings" pitchFamily="2" charset="2"/>
              <a:buChar char="Ø"/>
            </a:pPr>
            <a:r>
              <a:rPr lang="en-US" sz="1800" dirty="0"/>
              <a:t>Wireless System</a:t>
            </a:r>
          </a:p>
          <a:p>
            <a:pPr marL="342900" indent="-342900">
              <a:buFont typeface="Wingdings" pitchFamily="2" charset="2"/>
              <a:buChar char="Ø"/>
            </a:pPr>
            <a:r>
              <a:rPr lang="en-US" sz="1800" dirty="0"/>
              <a:t>Fiber optic Converter</a:t>
            </a:r>
          </a:p>
          <a:p>
            <a:pPr>
              <a:buNone/>
            </a:pPr>
            <a:endParaRPr lang="en-US" sz="1800" dirty="0"/>
          </a:p>
          <a:p>
            <a:pPr>
              <a:buNone/>
            </a:pPr>
            <a:endParaRPr lang="en-US" sz="1800" dirty="0"/>
          </a:p>
          <a:p>
            <a:pPr>
              <a:buNone/>
            </a:pPr>
            <a:endParaRPr lang="en-US" sz="1800" dirty="0"/>
          </a:p>
          <a:p>
            <a:endParaRPr lang="en-US" sz="1800" dirty="0"/>
          </a:p>
        </p:txBody>
      </p:sp>
    </p:spTree>
  </p:cSld>
  <p:clrMapOvr>
    <a:masterClrMapping/>
  </p:clrMapOvr>
  <p:transition>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p:txBody>
          <a:bodyPr/>
          <a:lstStyle/>
          <a:p>
            <a:pPr marL="342900" indent="-342900">
              <a:buNone/>
            </a:pPr>
            <a:r>
              <a:rPr lang="en-US" sz="1800" dirty="0">
                <a:solidFill>
                  <a:srgbClr val="FF0000"/>
                </a:solidFill>
              </a:rPr>
              <a:t>Wireless System: R-Coax Cable</a:t>
            </a:r>
          </a:p>
          <a:p>
            <a:pPr marL="342900" indent="-342900">
              <a:buFont typeface="Wingdings" pitchFamily="2" charset="2"/>
              <a:buChar char="Ø"/>
            </a:pPr>
            <a:r>
              <a:rPr lang="en-US" sz="1800" dirty="0"/>
              <a:t>Useful for rotary equipments</a:t>
            </a:r>
          </a:p>
          <a:p>
            <a:pPr marL="342900" indent="-342900">
              <a:buFont typeface="Wingdings" pitchFamily="2" charset="2"/>
              <a:buChar char="Ø"/>
            </a:pPr>
            <a:r>
              <a:rPr lang="en-US" sz="1800" dirty="0"/>
              <a:t>1 section can be 80m long</a:t>
            </a:r>
          </a:p>
          <a:p>
            <a:pPr>
              <a:buNone/>
            </a:pPr>
            <a:endParaRPr lang="en-US" sz="1800" dirty="0"/>
          </a:p>
          <a:p>
            <a:pPr>
              <a:buNone/>
            </a:pPr>
            <a:endParaRPr lang="en-US" sz="1800" dirty="0"/>
          </a:p>
          <a:p>
            <a:pPr>
              <a:buNone/>
            </a:pPr>
            <a:endParaRPr lang="en-US" sz="1800" dirty="0"/>
          </a:p>
          <a:p>
            <a:endParaRPr lang="en-US" sz="1800" dirty="0"/>
          </a:p>
        </p:txBody>
      </p:sp>
      <p:pic>
        <p:nvPicPr>
          <p:cNvPr id="2050" name="Picture 2"/>
          <p:cNvPicPr>
            <a:picLocks noChangeAspect="1" noChangeArrowheads="1"/>
          </p:cNvPicPr>
          <p:nvPr/>
        </p:nvPicPr>
        <p:blipFill>
          <a:blip r:embed="rId2" cstate="print"/>
          <a:srcRect/>
          <a:stretch>
            <a:fillRect/>
          </a:stretch>
        </p:blipFill>
        <p:spPr bwMode="auto">
          <a:xfrm>
            <a:off x="1447800" y="2324613"/>
            <a:ext cx="6019800" cy="407618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p:txBody>
          <a:bodyPr/>
          <a:lstStyle/>
          <a:p>
            <a:pPr marL="342900" indent="-342900">
              <a:buNone/>
            </a:pPr>
            <a:r>
              <a:rPr lang="en-US" sz="1800" dirty="0">
                <a:solidFill>
                  <a:srgbClr val="FF0000"/>
                </a:solidFill>
              </a:rPr>
              <a:t>Cable Tester</a:t>
            </a:r>
          </a:p>
          <a:p>
            <a:pPr>
              <a:buNone/>
            </a:pPr>
            <a:endParaRPr lang="en-US" sz="1800" dirty="0"/>
          </a:p>
          <a:p>
            <a:pPr>
              <a:buNone/>
            </a:pPr>
            <a:endParaRPr lang="en-US" sz="1800" dirty="0"/>
          </a:p>
          <a:p>
            <a:pPr>
              <a:buNone/>
            </a:pPr>
            <a:endParaRPr lang="en-US" sz="1800" dirty="0"/>
          </a:p>
          <a:p>
            <a:endParaRPr lang="en-US" sz="1800" dirty="0"/>
          </a:p>
        </p:txBody>
      </p:sp>
      <p:pic>
        <p:nvPicPr>
          <p:cNvPr id="3074" name="Picture 2"/>
          <p:cNvPicPr>
            <a:picLocks noChangeAspect="1" noChangeArrowheads="1"/>
          </p:cNvPicPr>
          <p:nvPr/>
        </p:nvPicPr>
        <p:blipFill>
          <a:blip r:embed="rId2" cstate="print"/>
          <a:srcRect/>
          <a:stretch>
            <a:fillRect/>
          </a:stretch>
        </p:blipFill>
        <p:spPr bwMode="auto">
          <a:xfrm>
            <a:off x="1371600" y="1676400"/>
            <a:ext cx="6162675" cy="38576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p:txBody>
          <a:bodyPr/>
          <a:lstStyle/>
          <a:p>
            <a:pPr marL="342900" indent="-342900">
              <a:buNone/>
            </a:pPr>
            <a:r>
              <a:rPr lang="en-US" sz="1800" dirty="0">
                <a:solidFill>
                  <a:srgbClr val="FF0000"/>
                </a:solidFill>
              </a:rPr>
              <a:t>Fast Connect (FC) Technology:</a:t>
            </a:r>
          </a:p>
          <a:p>
            <a:pPr>
              <a:buNone/>
            </a:pPr>
            <a:endParaRPr lang="en-US" sz="1800" dirty="0"/>
          </a:p>
          <a:p>
            <a:pPr>
              <a:buNone/>
            </a:pPr>
            <a:endParaRPr lang="en-US" sz="1800" dirty="0"/>
          </a:p>
          <a:p>
            <a:pPr>
              <a:buNone/>
            </a:pPr>
            <a:endParaRPr lang="en-US" sz="1800" dirty="0"/>
          </a:p>
          <a:p>
            <a:endParaRPr lang="en-US" sz="1800" dirty="0"/>
          </a:p>
        </p:txBody>
      </p:sp>
      <p:pic>
        <p:nvPicPr>
          <p:cNvPr id="2050" name="Picture 2"/>
          <p:cNvPicPr>
            <a:picLocks noChangeAspect="1" noChangeArrowheads="1"/>
          </p:cNvPicPr>
          <p:nvPr/>
        </p:nvPicPr>
        <p:blipFill>
          <a:blip r:embed="rId2" cstate="print"/>
          <a:srcRect/>
          <a:stretch>
            <a:fillRect/>
          </a:stretch>
        </p:blipFill>
        <p:spPr bwMode="auto">
          <a:xfrm>
            <a:off x="762000" y="1524000"/>
            <a:ext cx="7696200" cy="47529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RT Classes</a:t>
            </a:r>
          </a:p>
        </p:txBody>
      </p:sp>
      <p:sp>
        <p:nvSpPr>
          <p:cNvPr id="3" name="Content Placeholder 2"/>
          <p:cNvSpPr>
            <a:spLocks noGrp="1"/>
          </p:cNvSpPr>
          <p:nvPr>
            <p:ph idx="1"/>
          </p:nvPr>
        </p:nvSpPr>
        <p:spPr/>
        <p:txBody>
          <a:bodyPr/>
          <a:lstStyle/>
          <a:p>
            <a:r>
              <a:rPr lang="en-US" sz="1800" dirty="0"/>
              <a:t>RT Class-1 : Standard Communication, Used for Cyclic/acyclic data, no special switches are required</a:t>
            </a:r>
          </a:p>
          <a:p>
            <a:r>
              <a:rPr lang="en-US" sz="1800" dirty="0"/>
              <a:t>RT Class-2 : Real time Communication, Used for Cyclic data, special switches are required</a:t>
            </a:r>
          </a:p>
          <a:p>
            <a:r>
              <a:rPr lang="en-US" sz="1800" dirty="0"/>
              <a:t>RT Class-3 (IRT) : Isochronous Real time Communication, Used for Cyclic data in motion control applications , special switches and explicit communication planning are required</a:t>
            </a:r>
          </a:p>
          <a:p>
            <a:endParaRPr lang="en-US" dirty="0"/>
          </a:p>
          <a:p>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533400" y="3581400"/>
            <a:ext cx="4419600" cy="2495550"/>
          </a:xfrm>
          <a:prstGeom prst="rect">
            <a:avLst/>
          </a:prstGeom>
          <a:noFill/>
          <a:ln w="25400" cap="flat" cmpd="sng" algn="ctr">
            <a:solidFill>
              <a:schemeClr val="accent6">
                <a:lumMod val="75000"/>
              </a:schemeClr>
            </a:solidFill>
            <a:prstDash val="solid"/>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5257800" y="3810000"/>
            <a:ext cx="3614140" cy="2057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p:txBody>
          <a:bodyPr/>
          <a:lstStyle/>
          <a:p>
            <a:pPr marL="342900" indent="-342900">
              <a:buNone/>
            </a:pPr>
            <a:r>
              <a:rPr lang="en-US" sz="1800" dirty="0">
                <a:solidFill>
                  <a:srgbClr val="FF0000"/>
                </a:solidFill>
              </a:rPr>
              <a:t>Fast Connect (FC) RJ 45 plug:</a:t>
            </a:r>
          </a:p>
          <a:p>
            <a:pPr>
              <a:buNone/>
            </a:pPr>
            <a:endParaRPr lang="en-US" sz="1800" dirty="0"/>
          </a:p>
          <a:p>
            <a:pPr>
              <a:buNone/>
            </a:pPr>
            <a:endParaRPr lang="en-US" sz="1800" dirty="0"/>
          </a:p>
          <a:p>
            <a:pPr>
              <a:buNone/>
            </a:pPr>
            <a:endParaRPr lang="en-US" sz="1800" dirty="0"/>
          </a:p>
          <a:p>
            <a:endParaRPr lang="en-US" sz="1800" dirty="0"/>
          </a:p>
          <a:p>
            <a:endParaRPr lang="en-US" sz="1800" dirty="0"/>
          </a:p>
          <a:p>
            <a:endParaRPr lang="en-US" sz="1800" dirty="0"/>
          </a:p>
          <a:p>
            <a:r>
              <a:rPr lang="en-US" sz="1800" dirty="0">
                <a:solidFill>
                  <a:srgbClr val="FF0000"/>
                </a:solidFill>
              </a:rPr>
              <a:t>M12 plug:</a:t>
            </a:r>
          </a:p>
          <a:p>
            <a:endParaRPr lang="en-US" sz="1800" dirty="0"/>
          </a:p>
        </p:txBody>
      </p:sp>
      <p:pic>
        <p:nvPicPr>
          <p:cNvPr id="3075" name="Picture 3"/>
          <p:cNvPicPr>
            <a:picLocks noChangeAspect="1" noChangeArrowheads="1"/>
          </p:cNvPicPr>
          <p:nvPr/>
        </p:nvPicPr>
        <p:blipFill>
          <a:blip r:embed="rId2" cstate="print"/>
          <a:srcRect/>
          <a:stretch>
            <a:fillRect/>
          </a:stretch>
        </p:blipFill>
        <p:spPr bwMode="auto">
          <a:xfrm>
            <a:off x="1600200" y="1524000"/>
            <a:ext cx="5781675" cy="2143125"/>
          </a:xfrm>
          <a:prstGeom prst="rect">
            <a:avLst/>
          </a:prstGeom>
          <a:noFill/>
          <a:ln w="25400" cap="flat" cmpd="sng" algn="ctr">
            <a:solidFill>
              <a:schemeClr val="accent6">
                <a:lumMod val="75000"/>
              </a:schemeClr>
            </a:solidFill>
            <a:prstDash val="solid"/>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1524000" y="4343400"/>
            <a:ext cx="5867400" cy="178238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Industrial Ethernet </a:t>
            </a:r>
            <a:r>
              <a:rPr lang="en-US" sz="1800" dirty="0" err="1">
                <a:solidFill>
                  <a:srgbClr val="FF0000"/>
                </a:solidFill>
              </a:rPr>
              <a:t>FastConnect</a:t>
            </a:r>
            <a:r>
              <a:rPr lang="en-US" sz="1800" dirty="0">
                <a:solidFill>
                  <a:srgbClr val="FF0000"/>
                </a:solidFill>
              </a:rPr>
              <a:t> Cable 2 x 2</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r>
              <a:rPr lang="en-US" sz="1800" dirty="0">
                <a:solidFill>
                  <a:srgbClr val="FF0000"/>
                </a:solidFill>
              </a:rPr>
              <a:t>Industrial Ethernet </a:t>
            </a:r>
            <a:r>
              <a:rPr lang="en-US" sz="1800" dirty="0" err="1">
                <a:solidFill>
                  <a:srgbClr val="FF0000"/>
                </a:solidFill>
              </a:rPr>
              <a:t>FastConnect</a:t>
            </a:r>
            <a:r>
              <a:rPr lang="en-US" sz="1800" dirty="0">
                <a:solidFill>
                  <a:srgbClr val="FF0000"/>
                </a:solidFill>
              </a:rPr>
              <a:t> Cable 4 x 2</a:t>
            </a:r>
          </a:p>
          <a:p>
            <a:endParaRPr lang="en-US" sz="1800" dirty="0">
              <a:solidFill>
                <a:srgbClr val="FF0000"/>
              </a:solidFill>
            </a:endParaRPr>
          </a:p>
        </p:txBody>
      </p:sp>
      <p:pic>
        <p:nvPicPr>
          <p:cNvPr id="4098" name="Picture 2"/>
          <p:cNvPicPr>
            <a:picLocks noChangeAspect="1" noChangeArrowheads="1"/>
          </p:cNvPicPr>
          <p:nvPr/>
        </p:nvPicPr>
        <p:blipFill>
          <a:blip r:embed="rId2" cstate="print"/>
          <a:srcRect/>
          <a:stretch>
            <a:fillRect/>
          </a:stretch>
        </p:blipFill>
        <p:spPr bwMode="auto">
          <a:xfrm>
            <a:off x="1600200" y="1676400"/>
            <a:ext cx="5724525" cy="1981200"/>
          </a:xfrm>
          <a:prstGeom prst="rect">
            <a:avLst/>
          </a:prstGeom>
          <a:noFill/>
          <a:ln w="25400" cap="flat" cmpd="sng" algn="ctr">
            <a:solidFill>
              <a:schemeClr val="accent6">
                <a:lumMod val="75000"/>
              </a:schemeClr>
            </a:solidFill>
            <a:prstDash val="solid"/>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524000" y="4495800"/>
            <a:ext cx="5762625" cy="18573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POF and PCF fiber-optic cables:</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5122" name="Picture 2"/>
          <p:cNvPicPr>
            <a:picLocks noChangeAspect="1" noChangeArrowheads="1"/>
          </p:cNvPicPr>
          <p:nvPr/>
        </p:nvPicPr>
        <p:blipFill>
          <a:blip r:embed="rId2" cstate="print"/>
          <a:srcRect/>
          <a:stretch>
            <a:fillRect/>
          </a:stretch>
        </p:blipFill>
        <p:spPr bwMode="auto">
          <a:xfrm>
            <a:off x="1676400" y="1600200"/>
            <a:ext cx="5715000" cy="18764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Industrial EtherNet switches and media converters</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6146" name="Picture 2"/>
          <p:cNvPicPr>
            <a:picLocks noChangeAspect="1" noChangeArrowheads="1"/>
          </p:cNvPicPr>
          <p:nvPr/>
        </p:nvPicPr>
        <p:blipFill>
          <a:blip r:embed="rId2" cstate="print"/>
          <a:srcRect/>
          <a:stretch>
            <a:fillRect/>
          </a:stretch>
        </p:blipFill>
        <p:spPr bwMode="auto">
          <a:xfrm>
            <a:off x="533400" y="1752600"/>
            <a:ext cx="4066442" cy="2819400"/>
          </a:xfrm>
          <a:prstGeom prst="rect">
            <a:avLst/>
          </a:prstGeom>
          <a:noFill/>
          <a:ln w="9525">
            <a:noFill/>
            <a:miter lim="800000"/>
            <a:headEnd/>
            <a:tailEnd/>
          </a:ln>
        </p:spPr>
      </p:pic>
    </p:spTree>
  </p:cSld>
  <p:clrMapOvr>
    <a:masterClrMapping/>
  </p:clrMapOvr>
  <p:transition>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SCALANCE X-000 unmanaged switch:</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7170" name="Picture 2"/>
          <p:cNvPicPr>
            <a:picLocks noChangeAspect="1" noChangeArrowheads="1"/>
          </p:cNvPicPr>
          <p:nvPr/>
        </p:nvPicPr>
        <p:blipFill>
          <a:blip r:embed="rId2" cstate="print"/>
          <a:srcRect/>
          <a:stretch>
            <a:fillRect/>
          </a:stretch>
        </p:blipFill>
        <p:spPr bwMode="auto">
          <a:xfrm>
            <a:off x="838200" y="1981200"/>
            <a:ext cx="7366282" cy="32766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SCALANCE X-100 Media Converters:</a:t>
            </a:r>
          </a:p>
          <a:p>
            <a:pPr>
              <a:buNone/>
            </a:pPr>
            <a:endParaRPr lang="en-US" sz="1800" dirty="0">
              <a:solidFill>
                <a:srgbClr val="FF0000"/>
              </a:solidFill>
            </a:endParaRPr>
          </a:p>
          <a:p>
            <a:pPr>
              <a:buFont typeface="Wingdings" pitchFamily="2" charset="2"/>
              <a:buChar char="Ø"/>
            </a:pPr>
            <a:r>
              <a:rPr lang="en-US" sz="1800" dirty="0"/>
              <a:t>Single Mode &amp; Multi mode fiber converters</a:t>
            </a:r>
          </a:p>
          <a:p>
            <a:pPr>
              <a:buFont typeface="Wingdings" pitchFamily="2" charset="2"/>
              <a:buChar char="Ø"/>
            </a:pPr>
            <a:r>
              <a:rPr lang="en-US" sz="1800" dirty="0"/>
              <a:t>Both LC and ST Type connectors possible</a:t>
            </a:r>
          </a:p>
          <a:p>
            <a:pPr>
              <a:buNone/>
            </a:pPr>
            <a:endParaRPr lang="en-US" sz="1800" dirty="0">
              <a:solidFill>
                <a:srgbClr val="FF0000"/>
              </a:solidFill>
            </a:endParaRP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8195" name="Picture 3"/>
          <p:cNvPicPr>
            <a:picLocks noChangeAspect="1" noChangeArrowheads="1"/>
          </p:cNvPicPr>
          <p:nvPr/>
        </p:nvPicPr>
        <p:blipFill>
          <a:blip r:embed="rId2" cstate="print"/>
          <a:srcRect/>
          <a:stretch>
            <a:fillRect/>
          </a:stretch>
        </p:blipFill>
        <p:spPr bwMode="auto">
          <a:xfrm>
            <a:off x="914400" y="2819400"/>
            <a:ext cx="1358260" cy="3048000"/>
          </a:xfrm>
          <a:prstGeom prst="rect">
            <a:avLst/>
          </a:prstGeom>
          <a:noFill/>
          <a:ln w="25400" cap="flat" cmpd="sng" algn="ctr">
            <a:solidFill>
              <a:schemeClr val="accent6">
                <a:lumMod val="75000"/>
              </a:schemeClr>
            </a:solidFill>
            <a:prstDash val="solid"/>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2971800" y="2895600"/>
            <a:ext cx="1862708" cy="2971801"/>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SCALANCE X-200 managed switch:</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5" name="Picture 2"/>
          <p:cNvPicPr>
            <a:picLocks noChangeAspect="1" noChangeArrowheads="1"/>
          </p:cNvPicPr>
          <p:nvPr/>
        </p:nvPicPr>
        <p:blipFill>
          <a:blip r:embed="rId2" cstate="print"/>
          <a:srcRect/>
          <a:stretch>
            <a:fillRect/>
          </a:stretch>
        </p:blipFill>
        <p:spPr bwMode="auto">
          <a:xfrm>
            <a:off x="990600" y="1828800"/>
            <a:ext cx="7217088" cy="27432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SCALANCE X-400 managed switch-Layer 3:</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838200" y="2133600"/>
            <a:ext cx="7575986" cy="34290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Wireless Communication:</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10242" name="Picture 2"/>
          <p:cNvPicPr>
            <a:picLocks noChangeAspect="1" noChangeArrowheads="1"/>
          </p:cNvPicPr>
          <p:nvPr/>
        </p:nvPicPr>
        <p:blipFill>
          <a:blip r:embed="rId2" cstate="print"/>
          <a:srcRect/>
          <a:stretch>
            <a:fillRect/>
          </a:stretch>
        </p:blipFill>
        <p:spPr bwMode="auto">
          <a:xfrm>
            <a:off x="609600" y="1752600"/>
            <a:ext cx="8039100" cy="43910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Cabling System &amp; Interconnection</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Wireless Communication:</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10242" name="Picture 2"/>
          <p:cNvPicPr>
            <a:picLocks noChangeAspect="1" noChangeArrowheads="1"/>
          </p:cNvPicPr>
          <p:nvPr/>
        </p:nvPicPr>
        <p:blipFill>
          <a:blip r:embed="rId2" cstate="print"/>
          <a:srcRect/>
          <a:stretch>
            <a:fillRect/>
          </a:stretch>
        </p:blipFill>
        <p:spPr bwMode="auto">
          <a:xfrm>
            <a:off x="609600" y="1752600"/>
            <a:ext cx="8039100" cy="43910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Redundancy Classes</a:t>
            </a:r>
          </a:p>
        </p:txBody>
      </p:sp>
      <p:sp>
        <p:nvSpPr>
          <p:cNvPr id="6" name="Content Placeholder 2"/>
          <p:cNvSpPr>
            <a:spLocks noGrp="1"/>
          </p:cNvSpPr>
          <p:nvPr>
            <p:ph idx="1"/>
          </p:nvPr>
        </p:nvSpPr>
        <p:spPr>
          <a:xfrm>
            <a:off x="563563" y="992188"/>
            <a:ext cx="7997825" cy="5032375"/>
          </a:xfrm>
        </p:spPr>
        <p:txBody>
          <a:bodyPr/>
          <a:lstStyle/>
          <a:p>
            <a:pPr>
              <a:buNone/>
            </a:pPr>
            <a:r>
              <a:rPr lang="en-US" sz="1800" dirty="0"/>
              <a:t>Redundancy Class1 (MRP-Media Redundancy Protocol) </a:t>
            </a:r>
          </a:p>
          <a:p>
            <a:pPr>
              <a:buFont typeface="Wingdings" pitchFamily="2" charset="2"/>
              <a:buChar char="Ø"/>
            </a:pPr>
            <a:r>
              <a:rPr lang="en-US" sz="1800" dirty="0"/>
              <a:t>Ring redundancy for applications with typical switching times of 200 ms</a:t>
            </a:r>
          </a:p>
          <a:p>
            <a:pPr>
              <a:buNone/>
            </a:pPr>
            <a:endParaRPr lang="en-US" sz="1800" dirty="0"/>
          </a:p>
          <a:p>
            <a:pPr>
              <a:buNone/>
            </a:pPr>
            <a:r>
              <a:rPr lang="en-US" sz="1800" dirty="0"/>
              <a:t>Redundancy Class2 (MRP + MRRT-Media Redundancy Real Time)</a:t>
            </a:r>
            <a:endParaRPr lang="en-US" sz="1800" i="1" dirty="0"/>
          </a:p>
          <a:p>
            <a:pPr>
              <a:buFont typeface="Wingdings" pitchFamily="2" charset="2"/>
              <a:buChar char="Ø"/>
            </a:pPr>
            <a:r>
              <a:rPr lang="en-US" sz="1800" dirty="0"/>
              <a:t>Ring redundancy for RT requirements, switching times of a few ms</a:t>
            </a:r>
          </a:p>
          <a:p>
            <a:pPr>
              <a:buNone/>
            </a:pPr>
            <a:endParaRPr lang="en-US" sz="1800" dirty="0"/>
          </a:p>
          <a:p>
            <a:pPr>
              <a:buNone/>
            </a:pPr>
            <a:r>
              <a:rPr lang="en-US" sz="1800" dirty="0"/>
              <a:t>Redundancy Class3 (MRP +MRRT+ IRT Planning)</a:t>
            </a:r>
          </a:p>
          <a:p>
            <a:pPr>
              <a:buFont typeface="Wingdings" pitchFamily="2" charset="2"/>
              <a:buChar char="Ø"/>
            </a:pPr>
            <a:r>
              <a:rPr lang="en-US" sz="1800" dirty="0"/>
              <a:t>Ring redundancy for IRT requirements with bump-less switching</a:t>
            </a:r>
            <a:endParaRPr lang="en-US" dirty="0"/>
          </a:p>
          <a:p>
            <a:endParaRPr lang="en-US" dirty="0"/>
          </a:p>
        </p:txBody>
      </p:sp>
    </p:spTree>
  </p:cSld>
  <p:clrMapOvr>
    <a:masterClrMapping/>
  </p:clrMapOvr>
  <p:transition>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PROFINET Device Simulators</a:t>
            </a:r>
          </a:p>
        </p:txBody>
      </p:sp>
    </p:spTree>
  </p:cSld>
  <p:clrMapOvr>
    <a:masterClrMapping/>
  </p:clrMapOvr>
  <p:transition>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Simulators</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SIEMENS SIMBA PNIO</a:t>
            </a:r>
          </a:p>
          <a:p>
            <a:pPr>
              <a:buFont typeface="Wingdings" pitchFamily="2" charset="2"/>
              <a:buChar char="Ø"/>
            </a:pPr>
            <a:r>
              <a:rPr lang="en-US" sz="1400" dirty="0"/>
              <a:t>Can be used for virtual commissioning &amp; Factory Acceptance Test (FAT)</a:t>
            </a:r>
          </a:p>
          <a:p>
            <a:pPr>
              <a:buFont typeface="Wingdings" pitchFamily="2" charset="2"/>
              <a:buChar char="Ø"/>
            </a:pPr>
            <a:r>
              <a:rPr lang="en-US" sz="1400" dirty="0"/>
              <a:t>Can be used for development and testing</a:t>
            </a:r>
          </a:p>
          <a:p>
            <a:pPr>
              <a:buFont typeface="Wingdings" pitchFamily="2" charset="2"/>
              <a:buChar char="Ø"/>
            </a:pPr>
            <a:r>
              <a:rPr lang="en-US" sz="1400" dirty="0"/>
              <a:t>Can be used for Product Demos</a:t>
            </a:r>
          </a:p>
          <a:p>
            <a:pPr>
              <a:buFont typeface="Wingdings" pitchFamily="2" charset="2"/>
              <a:buChar char="Ø"/>
            </a:pPr>
            <a:r>
              <a:rPr lang="en-US" sz="1400" dirty="0"/>
              <a:t>Can be used for Operator Training</a:t>
            </a:r>
          </a:p>
          <a:p>
            <a:pPr>
              <a:buFont typeface="Wingdings" pitchFamily="2" charset="2"/>
              <a:buChar char="Ø"/>
            </a:pPr>
            <a:r>
              <a:rPr lang="en-US" sz="1400" dirty="0"/>
              <a:t>2 Models available for 128/256 Devices</a:t>
            </a:r>
          </a:p>
          <a:p>
            <a:pPr>
              <a:buFont typeface="Wingdings" pitchFamily="2" charset="2"/>
              <a:buChar char="Ø"/>
            </a:pPr>
            <a:r>
              <a:rPr lang="en-US" sz="1400" dirty="0"/>
              <a:t>Both Data and Alarm simulation is possible</a:t>
            </a:r>
          </a:p>
          <a:p>
            <a:pPr>
              <a:buNone/>
            </a:pPr>
            <a:r>
              <a:rPr lang="en-US" sz="1800" dirty="0">
                <a:solidFill>
                  <a:srgbClr val="FF0000"/>
                </a:solidFill>
              </a:rPr>
              <a:t> </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3657600" y="3429385"/>
            <a:ext cx="5233987" cy="2971415"/>
          </a:xfrm>
          <a:prstGeom prst="rect">
            <a:avLst/>
          </a:prstGeom>
          <a:noFill/>
          <a:ln w="25400" cap="flat" cmpd="sng" algn="ctr">
            <a:solidFill>
              <a:schemeClr val="accent6">
                <a:lumMod val="75000"/>
              </a:schemeClr>
            </a:solidFill>
            <a:prstDash val="solid"/>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609600" y="3429000"/>
            <a:ext cx="2903678" cy="29718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Demos</a:t>
            </a:r>
          </a:p>
        </p:txBody>
      </p:sp>
    </p:spTree>
  </p:cSld>
  <p:clrMapOvr>
    <a:masterClrMapping/>
  </p:clrMapOvr>
  <p:transition>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Font typeface="Wingdings" pitchFamily="2" charset="2"/>
              <a:buChar char="Ø"/>
            </a:pPr>
            <a:r>
              <a:rPr lang="en-US" sz="1800" dirty="0"/>
              <a:t>Sycon.Net for ProfiNet</a:t>
            </a:r>
          </a:p>
          <a:p>
            <a:pPr>
              <a:buFont typeface="Wingdings" pitchFamily="2" charset="2"/>
              <a:buChar char="Ø"/>
            </a:pPr>
            <a:r>
              <a:rPr lang="en-US" sz="1800" dirty="0"/>
              <a:t>Importing GSDML files</a:t>
            </a:r>
          </a:p>
          <a:p>
            <a:pPr>
              <a:buFont typeface="Wingdings" pitchFamily="2" charset="2"/>
              <a:buChar char="Ø"/>
            </a:pPr>
            <a:r>
              <a:rPr lang="en-US" sz="1800" dirty="0"/>
              <a:t>ProfiNet IO Engineering</a:t>
            </a:r>
          </a:p>
          <a:p>
            <a:pPr>
              <a:buFont typeface="Wingdings" pitchFamily="2" charset="2"/>
              <a:buChar char="Ø"/>
            </a:pPr>
            <a:r>
              <a:rPr lang="en-US" sz="1800" dirty="0"/>
              <a:t>Configuring Profibus DP, </a:t>
            </a:r>
            <a:r>
              <a:rPr lang="en-US" sz="1800" dirty="0" err="1"/>
              <a:t>Interbus</a:t>
            </a:r>
            <a:r>
              <a:rPr lang="en-US" sz="1800" dirty="0"/>
              <a:t>, AS-</a:t>
            </a:r>
            <a:r>
              <a:rPr lang="en-US" sz="1800" dirty="0" err="1"/>
              <a:t>i</a:t>
            </a:r>
            <a:r>
              <a:rPr lang="en-US" sz="1800" dirty="0"/>
              <a:t> Devices via Proxy</a:t>
            </a:r>
          </a:p>
          <a:p>
            <a:pPr>
              <a:buFont typeface="Wingdings" pitchFamily="2" charset="2"/>
              <a:buChar char="Ø"/>
            </a:pPr>
            <a:r>
              <a:rPr lang="en-US" sz="1800" dirty="0" err="1"/>
              <a:t>WireShark</a:t>
            </a:r>
            <a:r>
              <a:rPr lang="en-US" sz="1800" dirty="0"/>
              <a:t> Analysis</a:t>
            </a:r>
          </a:p>
          <a:p>
            <a:pPr>
              <a:buFont typeface="Wingdings" pitchFamily="2" charset="2"/>
              <a:buChar char="Ø"/>
            </a:pPr>
            <a:r>
              <a:rPr lang="en-US" sz="1800" dirty="0"/>
              <a:t>DTMs for Profibus PA Devices</a:t>
            </a:r>
          </a:p>
          <a:p>
            <a:pPr>
              <a:buFont typeface="Wingdings" pitchFamily="2" charset="2"/>
              <a:buChar char="Ø"/>
            </a:pPr>
            <a:r>
              <a:rPr lang="en-US" sz="1800" dirty="0"/>
              <a:t>DTMs for HART Devices</a:t>
            </a:r>
          </a:p>
          <a:p>
            <a:pPr>
              <a:buFont typeface="Wingdings" pitchFamily="2" charset="2"/>
              <a:buChar char="Ø"/>
            </a:pPr>
            <a:r>
              <a:rPr lang="en-US" sz="1800" dirty="0"/>
              <a:t>ProfiNet Network Load Calculator Tool</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spTree>
  </p:cSld>
  <p:clrMapOvr>
    <a:masterClrMapping/>
  </p:clrMapOvr>
  <p:transition>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Content Placeholder 2"/>
          <p:cNvSpPr>
            <a:spLocks noGrp="1"/>
          </p:cNvSpPr>
          <p:nvPr>
            <p:ph idx="1"/>
          </p:nvPr>
        </p:nvSpPr>
        <p:spPr>
          <a:noFill/>
          <a:ln w="12700">
            <a:noFill/>
            <a:miter lim="800000"/>
            <a:headEnd/>
            <a:tailEnd/>
          </a:ln>
          <a:effectLst/>
        </p:spPr>
        <p:txBody>
          <a:bodyPr vert="horz" wrap="square" lIns="90488" tIns="44450" rIns="90488" bIns="44450" numCol="1" anchor="t" anchorCtr="0" compatLnSpc="1">
            <a:prstTxWarp prst="textNoShape">
              <a:avLst/>
            </a:prstTxWarp>
          </a:bodyPr>
          <a:lstStyle/>
          <a:p>
            <a:pPr>
              <a:buNone/>
            </a:pPr>
            <a:r>
              <a:rPr lang="en-US" sz="1800" dirty="0">
                <a:solidFill>
                  <a:srgbClr val="FF0000"/>
                </a:solidFill>
              </a:rPr>
              <a:t>Books:</a:t>
            </a:r>
          </a:p>
          <a:p>
            <a:pPr>
              <a:buFont typeface="Wingdings" pitchFamily="2" charset="2"/>
              <a:buChar char="Ø"/>
            </a:pPr>
            <a:r>
              <a:rPr lang="en-US" sz="1800" dirty="0"/>
              <a:t>Automating with PROFINET by </a:t>
            </a:r>
            <a:r>
              <a:rPr lang="en-US" sz="1800" dirty="0" err="1"/>
              <a:t>Raimond</a:t>
            </a:r>
            <a:r>
              <a:rPr lang="en-US" sz="1800" dirty="0"/>
              <a:t> </a:t>
            </a:r>
            <a:r>
              <a:rPr lang="en-US" sz="1800" dirty="0" err="1"/>
              <a:t>Pigen</a:t>
            </a:r>
            <a:r>
              <a:rPr lang="en-US" sz="1800" dirty="0"/>
              <a:t> and Mark Metter</a:t>
            </a:r>
          </a:p>
          <a:p>
            <a:pPr>
              <a:buFont typeface="Wingdings" pitchFamily="2" charset="2"/>
              <a:buChar char="Ø"/>
            </a:pPr>
            <a:r>
              <a:rPr lang="en-US" sz="1800" dirty="0"/>
              <a:t>Industrial communication with PROFINET by Manfred Popp</a:t>
            </a:r>
          </a:p>
          <a:p>
            <a:pPr>
              <a:buNone/>
            </a:pPr>
            <a:endParaRPr lang="en-US" sz="1800" dirty="0">
              <a:solidFill>
                <a:srgbClr val="FF0000"/>
              </a:solidFill>
            </a:endParaRPr>
          </a:p>
          <a:p>
            <a:pPr>
              <a:buNone/>
            </a:pPr>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p:txBody>
      </p:sp>
    </p:spTree>
  </p:cSld>
  <p:clrMapOvr>
    <a:masterClrMapping/>
  </p:clrMapOvr>
  <p:transition>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Any Questions?</a:t>
            </a: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Conformance Classes</a:t>
            </a:r>
          </a:p>
        </p:txBody>
      </p:sp>
      <p:pic>
        <p:nvPicPr>
          <p:cNvPr id="9218" name="Picture 2"/>
          <p:cNvPicPr>
            <a:picLocks noChangeAspect="1" noChangeArrowheads="1"/>
          </p:cNvPicPr>
          <p:nvPr/>
        </p:nvPicPr>
        <p:blipFill>
          <a:blip r:embed="rId2" cstate="print"/>
          <a:srcRect/>
          <a:stretch>
            <a:fillRect/>
          </a:stretch>
        </p:blipFill>
        <p:spPr bwMode="auto">
          <a:xfrm>
            <a:off x="923925" y="1081088"/>
            <a:ext cx="7296150" cy="46958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Communication Bandwidth</a:t>
            </a:r>
          </a:p>
        </p:txBody>
      </p:sp>
      <p:pic>
        <p:nvPicPr>
          <p:cNvPr id="10242" name="Picture 2"/>
          <p:cNvPicPr>
            <a:picLocks noChangeAspect="1" noChangeArrowheads="1"/>
          </p:cNvPicPr>
          <p:nvPr/>
        </p:nvPicPr>
        <p:blipFill>
          <a:blip r:embed="rId2" cstate="print"/>
          <a:srcRect/>
          <a:stretch>
            <a:fillRect/>
          </a:stretch>
        </p:blipFill>
        <p:spPr bwMode="auto">
          <a:xfrm>
            <a:off x="1066800" y="914400"/>
            <a:ext cx="6553200" cy="2128809"/>
          </a:xfrm>
          <a:prstGeom prst="rect">
            <a:avLst/>
          </a:prstGeom>
          <a:noFill/>
          <a:ln w="25400" cap="flat" cmpd="sng" algn="ctr">
            <a:solidFill>
              <a:schemeClr val="accent6">
                <a:lumMod val="75000"/>
              </a:schemeClr>
            </a:solidFill>
            <a:prstDash val="solid"/>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1524000" y="3352800"/>
            <a:ext cx="5715000" cy="3033993"/>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Bandwidth Reservation</a:t>
            </a:r>
          </a:p>
        </p:txBody>
      </p:sp>
      <p:pic>
        <p:nvPicPr>
          <p:cNvPr id="26626" name="Picture 2"/>
          <p:cNvPicPr>
            <a:picLocks noChangeAspect="1" noChangeArrowheads="1"/>
          </p:cNvPicPr>
          <p:nvPr/>
        </p:nvPicPr>
        <p:blipFill>
          <a:blip r:embed="rId2" cstate="print"/>
          <a:srcRect/>
          <a:stretch>
            <a:fillRect/>
          </a:stretch>
        </p:blipFill>
        <p:spPr bwMode="auto">
          <a:xfrm>
            <a:off x="852488" y="1509713"/>
            <a:ext cx="7439025" cy="38385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–Real Time</a:t>
            </a:r>
          </a:p>
        </p:txBody>
      </p:sp>
      <p:sp>
        <p:nvSpPr>
          <p:cNvPr id="4" name="Content Placeholder 3"/>
          <p:cNvSpPr>
            <a:spLocks noGrp="1"/>
          </p:cNvSpPr>
          <p:nvPr>
            <p:ph idx="1"/>
          </p:nvPr>
        </p:nvSpPr>
        <p:spPr/>
        <p:txBody>
          <a:bodyPr/>
          <a:lstStyle/>
          <a:p>
            <a:pPr>
              <a:buNone/>
            </a:pPr>
            <a:r>
              <a:rPr lang="en-US" dirty="0"/>
              <a:t>When you try to use all layers..</a:t>
            </a:r>
          </a:p>
        </p:txBody>
      </p:sp>
      <p:pic>
        <p:nvPicPr>
          <p:cNvPr id="25602" name="Picture 2"/>
          <p:cNvPicPr>
            <a:picLocks noChangeAspect="1" noChangeArrowheads="1"/>
          </p:cNvPicPr>
          <p:nvPr/>
        </p:nvPicPr>
        <p:blipFill>
          <a:blip r:embed="rId2" cstate="print"/>
          <a:srcRect/>
          <a:stretch>
            <a:fillRect/>
          </a:stretch>
        </p:blipFill>
        <p:spPr bwMode="auto">
          <a:xfrm>
            <a:off x="457200" y="1676400"/>
            <a:ext cx="8153400" cy="4354453"/>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Communication Bandwidth</a:t>
            </a:r>
          </a:p>
        </p:txBody>
      </p:sp>
      <p:pic>
        <p:nvPicPr>
          <p:cNvPr id="11266" name="Picture 2"/>
          <p:cNvPicPr>
            <a:picLocks noChangeAspect="1" noChangeArrowheads="1"/>
          </p:cNvPicPr>
          <p:nvPr/>
        </p:nvPicPr>
        <p:blipFill>
          <a:blip r:embed="rId2" cstate="print"/>
          <a:srcRect/>
          <a:stretch>
            <a:fillRect/>
          </a:stretch>
        </p:blipFill>
        <p:spPr bwMode="auto">
          <a:xfrm>
            <a:off x="1371600" y="3733800"/>
            <a:ext cx="6534150" cy="2752725"/>
          </a:xfrm>
          <a:prstGeom prst="rect">
            <a:avLst/>
          </a:prstGeom>
          <a:noFill/>
          <a:ln w="25400" cap="flat" cmpd="sng" algn="ctr">
            <a:solidFill>
              <a:schemeClr val="accent6">
                <a:lumMod val="75000"/>
              </a:schemeClr>
            </a:solidFill>
            <a:prstDash val="solid"/>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981200" y="838200"/>
            <a:ext cx="4800600" cy="26679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dirty="0"/>
          </a:p>
          <a:p>
            <a:pPr algn="ctr"/>
            <a:endParaRPr lang="en-US" dirty="0"/>
          </a:p>
          <a:p>
            <a:pPr algn="ctr"/>
            <a:endParaRPr lang="en-US" dirty="0"/>
          </a:p>
          <a:p>
            <a:pPr algn="ctr"/>
            <a:endParaRPr lang="en-US" dirty="0"/>
          </a:p>
          <a:p>
            <a:pPr algn="ctr">
              <a:buNone/>
            </a:pPr>
            <a:r>
              <a:rPr lang="en-US" dirty="0"/>
              <a:t>PROFINET Introduction</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Standard -Versions</a:t>
            </a:r>
          </a:p>
        </p:txBody>
      </p:sp>
      <p:pic>
        <p:nvPicPr>
          <p:cNvPr id="12291" name="Picture 3"/>
          <p:cNvPicPr>
            <a:picLocks noChangeAspect="1" noChangeArrowheads="1"/>
          </p:cNvPicPr>
          <p:nvPr/>
        </p:nvPicPr>
        <p:blipFill>
          <a:blip r:embed="rId2" cstate="print"/>
          <a:srcRect/>
          <a:stretch>
            <a:fillRect/>
          </a:stretch>
        </p:blipFill>
        <p:spPr bwMode="auto">
          <a:xfrm>
            <a:off x="609600" y="1066800"/>
            <a:ext cx="7939087" cy="492361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ISO/OSI Model</a:t>
            </a:r>
          </a:p>
        </p:txBody>
      </p:sp>
      <p:pic>
        <p:nvPicPr>
          <p:cNvPr id="19458" name="Picture 2"/>
          <p:cNvPicPr>
            <a:picLocks noChangeAspect="1" noChangeArrowheads="1"/>
          </p:cNvPicPr>
          <p:nvPr/>
        </p:nvPicPr>
        <p:blipFill>
          <a:blip r:embed="rId2" cstate="print"/>
          <a:srcRect/>
          <a:stretch>
            <a:fillRect/>
          </a:stretch>
        </p:blipFill>
        <p:spPr bwMode="auto">
          <a:xfrm>
            <a:off x="381000" y="1410614"/>
            <a:ext cx="8407003" cy="430438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ISO/OSI Model</a:t>
            </a:r>
          </a:p>
        </p:txBody>
      </p:sp>
      <p:pic>
        <p:nvPicPr>
          <p:cNvPr id="23554" name="Picture 2"/>
          <p:cNvPicPr>
            <a:picLocks noChangeAspect="1" noChangeArrowheads="1"/>
          </p:cNvPicPr>
          <p:nvPr/>
        </p:nvPicPr>
        <p:blipFill>
          <a:blip r:embed="rId2" cstate="print"/>
          <a:srcRect/>
          <a:stretch>
            <a:fillRect/>
          </a:stretch>
        </p:blipFill>
        <p:spPr bwMode="auto">
          <a:xfrm>
            <a:off x="533400" y="1295400"/>
            <a:ext cx="8258175" cy="45148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Protocols</a:t>
            </a:r>
          </a:p>
        </p:txBody>
      </p:sp>
      <p:grpSp>
        <p:nvGrpSpPr>
          <p:cNvPr id="6" name="Group 5"/>
          <p:cNvGrpSpPr/>
          <p:nvPr/>
        </p:nvGrpSpPr>
        <p:grpSpPr>
          <a:xfrm>
            <a:off x="1828800" y="990600"/>
            <a:ext cx="5229225" cy="4972050"/>
            <a:chOff x="1828800" y="990600"/>
            <a:chExt cx="5229225" cy="4972050"/>
          </a:xfrm>
        </p:grpSpPr>
        <p:pic>
          <p:nvPicPr>
            <p:cNvPr id="3074" name="Picture 2"/>
            <p:cNvPicPr>
              <a:picLocks noChangeAspect="1" noChangeArrowheads="1"/>
            </p:cNvPicPr>
            <p:nvPr/>
          </p:nvPicPr>
          <p:blipFill>
            <a:blip r:embed="rId2" cstate="print"/>
            <a:srcRect/>
            <a:stretch>
              <a:fillRect/>
            </a:stretch>
          </p:blipFill>
          <p:spPr bwMode="auto">
            <a:xfrm>
              <a:off x="1905000" y="990600"/>
              <a:ext cx="5153025" cy="37338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828800" y="4724400"/>
              <a:ext cx="5162550" cy="1238250"/>
            </a:xfrm>
            <a:prstGeom prst="rect">
              <a:avLst/>
            </a:prstGeom>
            <a:noFill/>
            <a:ln w="9525">
              <a:noFill/>
              <a:miter lim="800000"/>
              <a:headEnd/>
              <a:tailEnd/>
            </a:ln>
          </p:spPr>
        </p:pic>
      </p:grpSp>
      <p:sp>
        <p:nvSpPr>
          <p:cNvPr id="7" name="Rectangle 6"/>
          <p:cNvSpPr/>
          <p:nvPr/>
        </p:nvSpPr>
        <p:spPr bwMode="auto">
          <a:xfrm>
            <a:off x="1524000" y="838200"/>
            <a:ext cx="5638800" cy="5257800"/>
          </a:xfrm>
          <a:prstGeom prst="rect">
            <a:avLst/>
          </a:prstGeom>
          <a:noFill/>
          <a:ln w="25400" cap="flat" cmpd="sng" algn="ctr">
            <a:solidFill>
              <a:srgbClr val="00B050"/>
            </a:solidFill>
            <a:prstDash val="solid"/>
            <a:round/>
            <a:headEnd type="none" w="med" len="med"/>
            <a:tailEnd type="none" w="med" len="med"/>
          </a:ln>
          <a:effectLst>
            <a:prstShdw prst="shdw17" dist="17961" dir="2700000">
              <a:schemeClr val="hlink">
                <a:gamma/>
                <a:shade val="60000"/>
                <a:invGamma/>
              </a:schemeClr>
            </a:prstShdw>
          </a:effectLst>
        </p:spPr>
        <p:txBody>
          <a:bodyPr vert="horz" wrap="none" lIns="91429" tIns="45715" rIns="91429" bIns="45715"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US" dirty="0"/>
          </a:p>
          <a:p>
            <a:pPr algn="ctr"/>
            <a:endParaRPr lang="en-US" dirty="0"/>
          </a:p>
          <a:p>
            <a:pPr algn="ctr"/>
            <a:endParaRPr lang="en-US" dirty="0"/>
          </a:p>
          <a:p>
            <a:pPr algn="ctr"/>
            <a:endParaRPr lang="en-US" dirty="0"/>
          </a:p>
          <a:p>
            <a:pPr algn="ctr">
              <a:buNone/>
            </a:pPr>
            <a:r>
              <a:rPr lang="en-US" dirty="0"/>
              <a:t>PROFINET IO RT</a:t>
            </a:r>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RT Protocol</a:t>
            </a:r>
          </a:p>
        </p:txBody>
      </p:sp>
      <p:sp>
        <p:nvSpPr>
          <p:cNvPr id="3" name="Content Placeholder 2"/>
          <p:cNvSpPr>
            <a:spLocks noGrp="1"/>
          </p:cNvSpPr>
          <p:nvPr>
            <p:ph idx="1"/>
          </p:nvPr>
        </p:nvSpPr>
        <p:spPr/>
        <p:txBody>
          <a:bodyPr/>
          <a:lstStyle/>
          <a:p>
            <a:r>
              <a:rPr lang="en-US" sz="1800" dirty="0"/>
              <a:t>PROFINET IO is used for data exchange between I/O controllers (PLC, etc.) and I/O devices (field devices). </a:t>
            </a:r>
          </a:p>
          <a:p>
            <a:r>
              <a:rPr lang="en-US" sz="1800" dirty="0"/>
              <a:t>ROFINET IO uses the proven communication model and application view of PROFIBUS DP and extends it by Ethernet as the communication medium. Among other benefits, this provides a greater bandwidth and allows more stations on the network. </a:t>
            </a:r>
          </a:p>
          <a:p>
            <a:r>
              <a:rPr lang="en-US" sz="1800" dirty="0"/>
              <a:t>The PROFINET IO specifications define a protocol and an application interface for exchanging I/O data, alarms and diagnostics and for transmitting data records and logbook information. To exchange I/O data and alarms, PROFINET IO is based directly on the Ethernet protocol. </a:t>
            </a:r>
          </a:p>
          <a:p>
            <a:r>
              <a:rPr lang="en-US" sz="1800" dirty="0"/>
              <a:t>This real-time (RT) solution allows response times in the range of 5 ms, which corresponds to today‘s PROFIBUS DP applications. </a:t>
            </a:r>
            <a:endParaRPr 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RT Node Types</a:t>
            </a:r>
          </a:p>
        </p:txBody>
      </p:sp>
      <p:sp>
        <p:nvSpPr>
          <p:cNvPr id="3" name="Content Placeholder 2"/>
          <p:cNvSpPr>
            <a:spLocks noGrp="1"/>
          </p:cNvSpPr>
          <p:nvPr>
            <p:ph idx="1"/>
          </p:nvPr>
        </p:nvSpPr>
        <p:spPr>
          <a:xfrm>
            <a:off x="3962400" y="992189"/>
            <a:ext cx="4724400" cy="5408611"/>
          </a:xfrm>
        </p:spPr>
        <p:txBody>
          <a:bodyPr/>
          <a:lstStyle/>
          <a:p>
            <a:pPr algn="just"/>
            <a:r>
              <a:rPr lang="en-US" sz="1600" dirty="0"/>
              <a:t>IO-Controller: </a:t>
            </a:r>
            <a:r>
              <a:rPr lang="en-US" sz="1600" b="0" dirty="0"/>
              <a:t>This is typically the programmable logic controller (PLC) on which the automation program runs. This is comparable to a class 1 </a:t>
            </a:r>
            <a:r>
              <a:rPr lang="it-IT" sz="1600" b="0" dirty="0"/>
              <a:t>master in PROFIBUS. The IO-Controller provides </a:t>
            </a:r>
            <a:r>
              <a:rPr lang="en-US" sz="1600" b="0" dirty="0"/>
              <a:t>output data to the configured IO-Devices in its role as provider and is the consumer of input data of IO-Devices  (Ex: FCE PROFINET).</a:t>
            </a:r>
          </a:p>
          <a:p>
            <a:pPr algn="just"/>
            <a:r>
              <a:rPr lang="en-US" sz="1600" dirty="0"/>
              <a:t>IO-Device: </a:t>
            </a:r>
            <a:r>
              <a:rPr lang="en-US" sz="1600" b="0" dirty="0"/>
              <a:t>An IO-Device is a distributed I/O field device that is connected to one or more IO-Controllers via PROFINET IO. It is comparable to the function of a slave in PROFIBUS. The IO-Device is the provider of input data and the consumer of output data (Ex: PROFINET Drives).</a:t>
            </a:r>
          </a:p>
          <a:p>
            <a:pPr algn="just"/>
            <a:r>
              <a:rPr lang="en-US" sz="1600" dirty="0"/>
              <a:t>IO-Supervisor: </a:t>
            </a:r>
            <a:r>
              <a:rPr lang="en-US" sz="1600" b="0" dirty="0"/>
              <a:t>This can be a programming device, personal computer (PC), or human machine interface (HMI) device for  commissioning or diagnostic purposes and corresponds to a class 2 master in PROFIBUS   (Ex: Sycon.Net).</a:t>
            </a:r>
          </a:p>
        </p:txBody>
      </p:sp>
      <p:pic>
        <p:nvPicPr>
          <p:cNvPr id="13315" name="Picture 3"/>
          <p:cNvPicPr>
            <a:picLocks noChangeAspect="1" noChangeArrowheads="1"/>
          </p:cNvPicPr>
          <p:nvPr/>
        </p:nvPicPr>
        <p:blipFill>
          <a:blip r:embed="rId2" cstate="print"/>
          <a:srcRect/>
          <a:stretch>
            <a:fillRect/>
          </a:stretch>
        </p:blipFill>
        <p:spPr bwMode="auto">
          <a:xfrm>
            <a:off x="381000" y="2057400"/>
            <a:ext cx="3529729" cy="28956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Topology</a:t>
            </a:r>
          </a:p>
        </p:txBody>
      </p:sp>
      <p:pic>
        <p:nvPicPr>
          <p:cNvPr id="14338" name="Picture 2"/>
          <p:cNvPicPr>
            <a:picLocks noChangeAspect="1" noChangeArrowheads="1"/>
          </p:cNvPicPr>
          <p:nvPr/>
        </p:nvPicPr>
        <p:blipFill>
          <a:blip r:embed="rId2" cstate="print"/>
          <a:srcRect/>
          <a:stretch>
            <a:fillRect/>
          </a:stretch>
        </p:blipFill>
        <p:spPr bwMode="auto">
          <a:xfrm>
            <a:off x="304800" y="990600"/>
            <a:ext cx="8629650" cy="54102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Protocols</a:t>
            </a:r>
          </a:p>
        </p:txBody>
      </p:sp>
      <p:sp>
        <p:nvSpPr>
          <p:cNvPr id="3" name="Content Placeholder 2"/>
          <p:cNvSpPr>
            <a:spLocks noGrp="1"/>
          </p:cNvSpPr>
          <p:nvPr>
            <p:ph idx="1"/>
          </p:nvPr>
        </p:nvSpPr>
        <p:spPr/>
        <p:txBody>
          <a:bodyPr/>
          <a:lstStyle/>
          <a:p>
            <a:r>
              <a:rPr lang="en-US" sz="2000" dirty="0"/>
              <a:t>RTA – Real Time Acyclic for Configuration, Alarms</a:t>
            </a:r>
          </a:p>
          <a:p>
            <a:r>
              <a:rPr lang="en-US" sz="2000" dirty="0"/>
              <a:t>RTC – Real Time Cyclic for Data</a:t>
            </a:r>
          </a:p>
          <a:p>
            <a:r>
              <a:rPr lang="en-US" sz="2000" dirty="0"/>
              <a:t>DCP – Discovery &amp; Configuration Protocol for Device name assignment</a:t>
            </a:r>
          </a:p>
          <a:p>
            <a:r>
              <a:rPr lang="en-US" sz="2000" dirty="0"/>
              <a:t>LLDP – Link Layer Discovery Protocol for Topology identification</a:t>
            </a:r>
          </a:p>
          <a:p>
            <a:r>
              <a:rPr lang="en-US" sz="2000" dirty="0"/>
              <a:t>SNMP – Simple Network Management Protocol for Network diagnostics</a:t>
            </a:r>
          </a:p>
          <a:p>
            <a:r>
              <a:rPr lang="en-US" sz="2000" dirty="0"/>
              <a:t>MRP – Media Redundancy Protocol for Media Redundancy</a:t>
            </a:r>
          </a:p>
          <a:p>
            <a:r>
              <a:rPr lang="en-US" sz="2000" dirty="0"/>
              <a:t>PTCP - Precision Transparent Clock Protocol for Time Synchronization </a:t>
            </a:r>
          </a:p>
          <a:p>
            <a:endParaRPr lang="en-US" dirty="0"/>
          </a:p>
          <a:p>
            <a:endParaRPr lang="en-US" dirty="0"/>
          </a:p>
          <a:p>
            <a:endParaRPr lang="en-US" dirty="0"/>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Model</a:t>
            </a:r>
          </a:p>
        </p:txBody>
      </p:sp>
      <p:sp>
        <p:nvSpPr>
          <p:cNvPr id="3" name="Content Placeholder 2"/>
          <p:cNvSpPr>
            <a:spLocks noGrp="1"/>
          </p:cNvSpPr>
          <p:nvPr>
            <p:ph idx="1"/>
          </p:nvPr>
        </p:nvSpPr>
        <p:spPr>
          <a:xfrm>
            <a:off x="533400" y="990600"/>
            <a:ext cx="7997825" cy="5032375"/>
          </a:xfrm>
        </p:spPr>
        <p:txBody>
          <a:bodyPr/>
          <a:lstStyle/>
          <a:p>
            <a:r>
              <a:rPr lang="en-US" dirty="0"/>
              <a:t>The PROFINET IO device model is comparable to PROFIBUS.</a:t>
            </a:r>
          </a:p>
          <a:p>
            <a:endParaRPr lang="en-US" dirty="0"/>
          </a:p>
          <a:p>
            <a:pPr>
              <a:buNone/>
            </a:pPr>
            <a:r>
              <a:rPr lang="en-US" sz="1600" i="1" dirty="0"/>
              <a:t>       Compact field devices                                          Modular field devices </a:t>
            </a:r>
          </a:p>
          <a:p>
            <a:pPr>
              <a:buNone/>
            </a:pPr>
            <a:r>
              <a:rPr lang="en-US" sz="1600" i="1" dirty="0"/>
              <a:t>   (fixed degree of expansion)                              (variable degree of expansion) </a:t>
            </a:r>
          </a:p>
          <a:p>
            <a:pPr>
              <a:buNone/>
            </a:pPr>
            <a:endParaRPr lang="en-US" i="1" dirty="0"/>
          </a:p>
          <a:p>
            <a:endParaRPr lang="en-US" i="1" dirty="0"/>
          </a:p>
          <a:p>
            <a:endParaRPr lang="en-US" i="1" dirty="0"/>
          </a:p>
        </p:txBody>
      </p:sp>
      <p:pic>
        <p:nvPicPr>
          <p:cNvPr id="15362" name="Picture 2"/>
          <p:cNvPicPr>
            <a:picLocks noChangeAspect="1" noChangeArrowheads="1"/>
          </p:cNvPicPr>
          <p:nvPr/>
        </p:nvPicPr>
        <p:blipFill>
          <a:blip r:embed="rId2" cstate="print"/>
          <a:srcRect/>
          <a:stretch>
            <a:fillRect/>
          </a:stretch>
        </p:blipFill>
        <p:spPr bwMode="auto">
          <a:xfrm>
            <a:off x="1371600" y="3276600"/>
            <a:ext cx="1627293" cy="2362200"/>
          </a:xfrm>
          <a:prstGeom prst="rect">
            <a:avLst/>
          </a:prstGeom>
          <a:noFill/>
          <a:ln w="25400" cap="flat" cmpd="sng" algn="ctr">
            <a:solidFill>
              <a:schemeClr val="accent6">
                <a:lumMod val="75000"/>
              </a:schemeClr>
            </a:solidFill>
            <a:prstDash val="solid"/>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5105400" y="3276600"/>
            <a:ext cx="3252708" cy="2438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PROFINET?</a:t>
            </a:r>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pPr>
              <a:buFont typeface="Wingdings" pitchFamily="2" charset="2"/>
              <a:buChar char="Ø"/>
            </a:pPr>
            <a:r>
              <a:rPr lang="en-US" sz="1800" dirty="0"/>
              <a:t>Ethernet open standard (IEC 61158) defined by PI (PROFIBUS and PROFINET International)</a:t>
            </a:r>
          </a:p>
          <a:p>
            <a:pPr>
              <a:buFont typeface="Wingdings" pitchFamily="2" charset="2"/>
              <a:buChar char="Ø"/>
            </a:pPr>
            <a:r>
              <a:rPr lang="en-US" sz="1800" dirty="0"/>
              <a:t>Fulfils Industrial Ethernet requirements</a:t>
            </a:r>
          </a:p>
          <a:p>
            <a:pPr>
              <a:buFont typeface="Wingdings" pitchFamily="2" charset="2"/>
              <a:buChar char="Ø"/>
            </a:pPr>
            <a:r>
              <a:rPr lang="en-US" sz="1800" dirty="0"/>
              <a:t>Uses TCP/IP and IT standards</a:t>
            </a:r>
          </a:p>
          <a:p>
            <a:pPr>
              <a:buFont typeface="Wingdings" pitchFamily="2" charset="2"/>
              <a:buChar char="Ø"/>
            </a:pPr>
            <a:r>
              <a:rPr lang="en-US" sz="1800" dirty="0"/>
              <a:t>Used for real time communication</a:t>
            </a:r>
          </a:p>
          <a:p>
            <a:pPr>
              <a:buNone/>
            </a:pPr>
            <a:r>
              <a:rPr lang="en-US" sz="1800" dirty="0"/>
              <a:t>Capabilities</a:t>
            </a:r>
          </a:p>
          <a:p>
            <a:pPr>
              <a:buFont typeface="Wingdings" pitchFamily="2" charset="2"/>
              <a:buChar char="Ø"/>
            </a:pPr>
            <a:r>
              <a:rPr lang="en-US" sz="1800" dirty="0"/>
              <a:t>Allows a smooth and easy integration of other legacy Field-buses</a:t>
            </a:r>
          </a:p>
          <a:p>
            <a:pPr>
              <a:buFont typeface="Wingdings" pitchFamily="2" charset="2"/>
              <a:buChar char="Ø"/>
            </a:pPr>
            <a:r>
              <a:rPr lang="en-US" sz="1800" dirty="0"/>
              <a:t>Simple distributed I/O and time-critical applications can be integrated  into Ethernet communication</a:t>
            </a:r>
          </a:p>
          <a:p>
            <a:pPr>
              <a:buNone/>
            </a:pPr>
            <a:r>
              <a:rPr lang="en-US" sz="1800" dirty="0"/>
              <a:t>       </a:t>
            </a:r>
            <a:r>
              <a:rPr lang="en-US" sz="1800" dirty="0">
                <a:solidFill>
                  <a:srgbClr val="FF0000"/>
                </a:solidFill>
              </a:rPr>
              <a:t>PROFINET is not PROFIBUS on Ethernet – It is much more!</a:t>
            </a:r>
          </a:p>
        </p:txBody>
      </p:sp>
      <p:pic>
        <p:nvPicPr>
          <p:cNvPr id="1026" name="Picture 2"/>
          <p:cNvPicPr>
            <a:picLocks noChangeAspect="1" noChangeArrowheads="1"/>
          </p:cNvPicPr>
          <p:nvPr/>
        </p:nvPicPr>
        <p:blipFill>
          <a:blip r:embed="rId2" cstate="print"/>
          <a:srcRect/>
          <a:stretch>
            <a:fillRect/>
          </a:stretch>
        </p:blipFill>
        <p:spPr bwMode="auto">
          <a:xfrm>
            <a:off x="1600200" y="1219200"/>
            <a:ext cx="1685925" cy="781050"/>
          </a:xfrm>
          <a:prstGeom prst="rect">
            <a:avLst/>
          </a:prstGeom>
          <a:noFill/>
          <a:ln w="25400" cap="flat" cmpd="sng" algn="ctr">
            <a:solidFill>
              <a:srgbClr val="00B050"/>
            </a:solidFill>
            <a:prstDash val="solid"/>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105400" y="1219200"/>
            <a:ext cx="1706829" cy="838200"/>
          </a:xfrm>
          <a:prstGeom prst="rect">
            <a:avLst/>
          </a:prstGeom>
          <a:noFill/>
          <a:ln w="25400" cap="flat" cmpd="sng" algn="ctr">
            <a:solidFill>
              <a:srgbClr val="00B050"/>
            </a:solidFill>
            <a:prstDash val="solid"/>
            <a:miter lim="800000"/>
            <a:headEnd/>
            <a:tailEnd/>
          </a:ln>
        </p:spPr>
      </p:pic>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Model</a:t>
            </a:r>
          </a:p>
        </p:txBody>
      </p:sp>
      <p:sp>
        <p:nvSpPr>
          <p:cNvPr id="3" name="Content Placeholder 2"/>
          <p:cNvSpPr>
            <a:spLocks noGrp="1"/>
          </p:cNvSpPr>
          <p:nvPr>
            <p:ph idx="1"/>
          </p:nvPr>
        </p:nvSpPr>
        <p:spPr>
          <a:xfrm>
            <a:off x="533400" y="990600"/>
            <a:ext cx="7997825" cy="5032375"/>
          </a:xfrm>
        </p:spPr>
        <p:txBody>
          <a:bodyPr/>
          <a:lstStyle/>
          <a:p>
            <a:endParaRPr lang="en-US" dirty="0"/>
          </a:p>
          <a:p>
            <a:endParaRPr lang="en-US" dirty="0"/>
          </a:p>
          <a:p>
            <a:endParaRPr lang="en-US" dirty="0"/>
          </a:p>
          <a:p>
            <a:endParaRPr lang="en-US" dirty="0"/>
          </a:p>
          <a:p>
            <a:endParaRPr lang="en-US" dirty="0"/>
          </a:p>
          <a:p>
            <a:endParaRPr lang="en-US" dirty="0"/>
          </a:p>
          <a:p>
            <a:pPr>
              <a:buFont typeface="Wingdings" pitchFamily="2" charset="2"/>
              <a:buChar char="Ø"/>
            </a:pPr>
            <a:r>
              <a:rPr lang="en-US" sz="1600" dirty="0"/>
              <a:t>PROFIBUS IO modules and PROFINET bus interface (DAP*)</a:t>
            </a:r>
            <a:r>
              <a:rPr lang="en-US" sz="1600" dirty="0">
                <a:sym typeface="Wingdings" pitchFamily="2" charset="2"/>
              </a:rPr>
              <a:t> </a:t>
            </a:r>
            <a:r>
              <a:rPr lang="en-US" sz="1600" dirty="0"/>
              <a:t>IO device</a:t>
            </a:r>
          </a:p>
          <a:p>
            <a:pPr>
              <a:buFont typeface="Wingdings" pitchFamily="2" charset="2"/>
              <a:buChar char="Ø"/>
            </a:pPr>
            <a:r>
              <a:rPr lang="en-US" sz="1600" dirty="0"/>
              <a:t>I/O data are always assigned to sub-slots (real I/O channels).</a:t>
            </a:r>
          </a:p>
          <a:p>
            <a:pPr>
              <a:buFont typeface="Wingdings" pitchFamily="2" charset="2"/>
              <a:buChar char="Ø"/>
            </a:pPr>
            <a:r>
              <a:rPr lang="en-US" sz="1600" dirty="0"/>
              <a:t>Each sub-slot can contain I/O data or alarms.</a:t>
            </a:r>
          </a:p>
          <a:p>
            <a:pPr>
              <a:buFont typeface="Wingdings" pitchFamily="2" charset="2"/>
              <a:buChar char="Ø"/>
            </a:pPr>
            <a:r>
              <a:rPr lang="en-US" sz="1600" dirty="0"/>
              <a:t>I/O data are transferred with status information at the sub-slot level.</a:t>
            </a:r>
          </a:p>
          <a:p>
            <a:pPr>
              <a:buNone/>
            </a:pPr>
            <a:r>
              <a:rPr lang="en-US" sz="1600" i="1" dirty="0"/>
              <a:t>   </a:t>
            </a:r>
            <a:r>
              <a:rPr lang="en-US" sz="1600" i="1" dirty="0">
                <a:solidFill>
                  <a:srgbClr val="FF0000"/>
                </a:solidFill>
              </a:rPr>
              <a:t>(DAP*)</a:t>
            </a:r>
            <a:r>
              <a:rPr lang="en-US" sz="1600" i="1" dirty="0">
                <a:solidFill>
                  <a:srgbClr val="FF0000"/>
                </a:solidFill>
                <a:sym typeface="Wingdings" pitchFamily="2" charset="2"/>
              </a:rPr>
              <a:t> </a:t>
            </a:r>
            <a:r>
              <a:rPr lang="en-US" sz="1600" dirty="0">
                <a:solidFill>
                  <a:srgbClr val="FF0000"/>
                </a:solidFill>
              </a:rPr>
              <a:t>Device Access Point</a:t>
            </a:r>
            <a:endParaRPr lang="en-US" sz="1600" i="1" dirty="0">
              <a:solidFill>
                <a:srgbClr val="FF0000"/>
              </a:solidFill>
            </a:endParaRPr>
          </a:p>
        </p:txBody>
      </p:sp>
      <p:pic>
        <p:nvPicPr>
          <p:cNvPr id="16386" name="Picture 2"/>
          <p:cNvPicPr>
            <a:picLocks noChangeAspect="1" noChangeArrowheads="1"/>
          </p:cNvPicPr>
          <p:nvPr/>
        </p:nvPicPr>
        <p:blipFill>
          <a:blip r:embed="rId2" cstate="print"/>
          <a:srcRect/>
          <a:stretch>
            <a:fillRect/>
          </a:stretch>
        </p:blipFill>
        <p:spPr bwMode="auto">
          <a:xfrm>
            <a:off x="1219200" y="1066800"/>
            <a:ext cx="6562725" cy="29813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Model</a:t>
            </a:r>
          </a:p>
        </p:txBody>
      </p:sp>
      <p:sp>
        <p:nvSpPr>
          <p:cNvPr id="3" name="Content Placeholder 2"/>
          <p:cNvSpPr>
            <a:spLocks noGrp="1"/>
          </p:cNvSpPr>
          <p:nvPr>
            <p:ph idx="1"/>
          </p:nvPr>
        </p:nvSpPr>
        <p:spPr/>
        <p:txBody>
          <a:bodyPr/>
          <a:lstStyle/>
          <a:p>
            <a:r>
              <a:rPr lang="en-US" sz="2000" dirty="0"/>
              <a:t>A Sub-slot is only allowed to be written by one Controller.</a:t>
            </a:r>
          </a:p>
        </p:txBody>
      </p:sp>
      <p:pic>
        <p:nvPicPr>
          <p:cNvPr id="17410" name="Picture 2"/>
          <p:cNvPicPr>
            <a:picLocks noChangeAspect="1" noChangeArrowheads="1"/>
          </p:cNvPicPr>
          <p:nvPr/>
        </p:nvPicPr>
        <p:blipFill>
          <a:blip r:embed="rId2" cstate="print"/>
          <a:srcRect/>
          <a:stretch>
            <a:fillRect/>
          </a:stretch>
        </p:blipFill>
        <p:spPr bwMode="auto">
          <a:xfrm>
            <a:off x="1524000" y="1447800"/>
            <a:ext cx="6534150" cy="3705225"/>
          </a:xfrm>
          <a:prstGeom prst="rect">
            <a:avLst/>
          </a:prstGeom>
          <a:noFill/>
          <a:ln w="25400" cap="flat" cmpd="sng" algn="ctr">
            <a:solidFill>
              <a:schemeClr val="accent6">
                <a:lumMod val="75000"/>
              </a:schemeClr>
            </a:solidFill>
            <a:prstDash val="solid"/>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1676400" y="5410200"/>
            <a:ext cx="6334125" cy="914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Device Management (</a:t>
            </a:r>
            <a:r>
              <a:rPr lang="en-US" dirty="0" err="1"/>
              <a:t>PDev</a:t>
            </a:r>
            <a:r>
              <a:rPr lang="en-US" dirty="0"/>
              <a:t>)</a:t>
            </a:r>
          </a:p>
        </p:txBody>
      </p:sp>
      <p:sp>
        <p:nvSpPr>
          <p:cNvPr id="3" name="Content Placeholder 2"/>
          <p:cNvSpPr>
            <a:spLocks noGrp="1"/>
          </p:cNvSpPr>
          <p:nvPr>
            <p:ph idx="1"/>
          </p:nvPr>
        </p:nvSpPr>
        <p:spPr/>
        <p:txBody>
          <a:bodyPr/>
          <a:lstStyle/>
          <a:p>
            <a:r>
              <a:rPr lang="en-US" sz="1800" dirty="0"/>
              <a:t>The </a:t>
            </a:r>
            <a:r>
              <a:rPr lang="en-US" sz="1800" dirty="0" err="1"/>
              <a:t>PDev</a:t>
            </a:r>
            <a:r>
              <a:rPr lang="en-US" sz="1800" dirty="0"/>
              <a:t> manages all the hardware relevant data within a device</a:t>
            </a:r>
          </a:p>
          <a:p>
            <a:r>
              <a:rPr lang="en-US" sz="1800" dirty="0"/>
              <a:t>In parallel to SNMP, all diagnostics and topology information can also be called up from the PDEV (Physical Device Object) using acyclic PROFINET services.</a:t>
            </a:r>
          </a:p>
        </p:txBody>
      </p:sp>
      <p:pic>
        <p:nvPicPr>
          <p:cNvPr id="18434" name="Picture 2"/>
          <p:cNvPicPr>
            <a:picLocks noChangeAspect="1" noChangeArrowheads="1"/>
          </p:cNvPicPr>
          <p:nvPr/>
        </p:nvPicPr>
        <p:blipFill>
          <a:blip r:embed="rId2" cstate="print"/>
          <a:srcRect/>
          <a:stretch>
            <a:fillRect/>
          </a:stretch>
        </p:blipFill>
        <p:spPr bwMode="auto">
          <a:xfrm>
            <a:off x="2438400" y="2438400"/>
            <a:ext cx="4419600" cy="2390775"/>
          </a:xfrm>
          <a:prstGeom prst="rect">
            <a:avLst/>
          </a:prstGeom>
          <a:noFill/>
          <a:ln w="25400" cap="flat" cmpd="sng" algn="ctr">
            <a:solidFill>
              <a:schemeClr val="accent6">
                <a:lumMod val="75000"/>
              </a:schemeClr>
            </a:solidFill>
            <a:prstDash val="solid"/>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1524000" y="4876800"/>
            <a:ext cx="5572125" cy="1400175"/>
          </a:xfrm>
          <a:prstGeom prst="rect">
            <a:avLst/>
          </a:prstGeom>
          <a:noFill/>
          <a:ln w="25400" cap="flat" cmpd="sng" algn="ctr">
            <a:noFill/>
            <a:prstDash val="solid"/>
            <a:miter lim="800000"/>
            <a:headEnd/>
            <a:tailEnd/>
          </a:ln>
        </p:spPr>
      </p:pic>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Device - Device Description</a:t>
            </a:r>
          </a:p>
        </p:txBody>
      </p:sp>
      <p:sp>
        <p:nvSpPr>
          <p:cNvPr id="3" name="Content Placeholder 2"/>
          <p:cNvSpPr>
            <a:spLocks noGrp="1"/>
          </p:cNvSpPr>
          <p:nvPr>
            <p:ph idx="1"/>
          </p:nvPr>
        </p:nvSpPr>
        <p:spPr/>
        <p:txBody>
          <a:bodyPr/>
          <a:lstStyle/>
          <a:p>
            <a:pPr>
              <a:buNone/>
            </a:pPr>
            <a:r>
              <a:rPr lang="en-US" dirty="0"/>
              <a:t>  Description of Device properties are done using GSD files. It contains information about</a:t>
            </a:r>
          </a:p>
          <a:p>
            <a:pPr>
              <a:buFont typeface="Wingdings" pitchFamily="2" charset="2"/>
              <a:buChar char="Ø"/>
            </a:pPr>
            <a:r>
              <a:rPr lang="en-US" sz="1800" dirty="0"/>
              <a:t> Pluggable module type (AI 16 Channel etc)</a:t>
            </a:r>
          </a:p>
          <a:p>
            <a:pPr>
              <a:buFont typeface="Wingdings" pitchFamily="2" charset="2"/>
              <a:buChar char="Ø"/>
            </a:pPr>
            <a:r>
              <a:rPr lang="en-US" sz="1800" dirty="0"/>
              <a:t> Configuration data of the module</a:t>
            </a:r>
          </a:p>
          <a:p>
            <a:pPr>
              <a:buFont typeface="Wingdings" pitchFamily="2" charset="2"/>
              <a:buChar char="Ø"/>
            </a:pPr>
            <a:r>
              <a:rPr lang="en-US" sz="1800" dirty="0"/>
              <a:t> Configuration data of the channels (alarm limits, Input type etc)</a:t>
            </a:r>
          </a:p>
          <a:p>
            <a:pPr>
              <a:buFont typeface="Wingdings" pitchFamily="2" charset="2"/>
              <a:buChar char="Ø"/>
            </a:pPr>
            <a:r>
              <a:rPr lang="en-US" sz="1800" dirty="0"/>
              <a:t> Diagnostics information (wire break etc)</a:t>
            </a:r>
          </a:p>
          <a:p>
            <a:pPr>
              <a:buFont typeface="Wingdings" pitchFamily="2" charset="2"/>
              <a:buChar char="Ø"/>
            </a:pPr>
            <a:endParaRPr lang="en-US" sz="1800" dirty="0"/>
          </a:p>
          <a:p>
            <a:pPr>
              <a:buNone/>
            </a:pPr>
            <a:r>
              <a:rPr lang="en-US" dirty="0"/>
              <a:t> The GSD is XML based (called GSDML file)</a:t>
            </a:r>
          </a:p>
          <a:p>
            <a:pPr>
              <a:buFont typeface="Wingdings" pitchFamily="2" charset="2"/>
              <a:buChar char="Ø"/>
            </a:pPr>
            <a:r>
              <a:rPr lang="en-US" sz="1800" dirty="0"/>
              <a:t> Created and edited with standard XML editors (Ex. MS XML Notepad)</a:t>
            </a:r>
          </a:p>
          <a:p>
            <a:pPr>
              <a:buFont typeface="Wingdings" pitchFamily="2" charset="2"/>
              <a:buChar char="Ø"/>
            </a:pPr>
            <a:r>
              <a:rPr lang="en-US" sz="1800" dirty="0"/>
              <a:t> Structure of GSD Corresponds to the ISO 15745 Standard</a:t>
            </a:r>
          </a:p>
          <a:p>
            <a:endParaRPr lang="en-US" dirty="0"/>
          </a:p>
        </p:txBody>
      </p:sp>
      <p:pic>
        <p:nvPicPr>
          <p:cNvPr id="20484" name="Picture 4"/>
          <p:cNvPicPr>
            <a:picLocks noChangeAspect="1" noChangeArrowheads="1"/>
          </p:cNvPicPr>
          <p:nvPr/>
        </p:nvPicPr>
        <p:blipFill>
          <a:blip r:embed="rId2" cstate="print"/>
          <a:srcRect/>
          <a:stretch>
            <a:fillRect/>
          </a:stretch>
        </p:blipFill>
        <p:spPr bwMode="auto">
          <a:xfrm>
            <a:off x="3810000" y="5334000"/>
            <a:ext cx="982297" cy="966787"/>
          </a:xfrm>
          <a:prstGeom prst="rect">
            <a:avLst/>
          </a:prstGeom>
          <a:noFill/>
          <a:ln w="25400" cap="flat" cmpd="sng" algn="ctr">
            <a:noFill/>
            <a:prstDash val="solid"/>
            <a:miter lim="800000"/>
            <a:headEnd/>
            <a:tailEnd/>
          </a:ln>
        </p:spPr>
      </p:pic>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APIs</a:t>
            </a:r>
          </a:p>
        </p:txBody>
      </p:sp>
      <p:sp>
        <p:nvSpPr>
          <p:cNvPr id="3" name="Content Placeholder 2"/>
          <p:cNvSpPr>
            <a:spLocks noGrp="1"/>
          </p:cNvSpPr>
          <p:nvPr>
            <p:ph idx="1"/>
          </p:nvPr>
        </p:nvSpPr>
        <p:spPr/>
        <p:txBody>
          <a:bodyPr/>
          <a:lstStyle/>
          <a:p>
            <a:pPr>
              <a:buFont typeface="Wingdings" pitchFamily="2" charset="2"/>
              <a:buChar char="Ø"/>
            </a:pPr>
            <a:r>
              <a:rPr lang="en-US" sz="1800" dirty="0"/>
              <a:t>API - Application Process Instance is an application inside PROFINET Device. Application Process Instance is addressed by </a:t>
            </a:r>
            <a:r>
              <a:rPr lang="en-US" sz="1800" dirty="0" err="1"/>
              <a:t>APIx</a:t>
            </a:r>
            <a:r>
              <a:rPr lang="en-US" sz="1800" dirty="0"/>
              <a:t> with default “0”. APIs&gt;0 are reserved for Profiles.</a:t>
            </a:r>
          </a:p>
          <a:p>
            <a:pPr>
              <a:buFont typeface="Wingdings" pitchFamily="2" charset="2"/>
              <a:buChar char="Ø"/>
            </a:pPr>
            <a:r>
              <a:rPr lang="en-US" sz="1800" dirty="0"/>
              <a:t>A device may contain 1 or more APIs (Like </a:t>
            </a:r>
            <a:r>
              <a:rPr lang="en-US" sz="1800" dirty="0" err="1"/>
              <a:t>ProfiDrive</a:t>
            </a:r>
            <a:r>
              <a:rPr lang="en-US" sz="1800" dirty="0"/>
              <a:t> and </a:t>
            </a:r>
            <a:r>
              <a:rPr lang="en-US" sz="1800" dirty="0" err="1"/>
              <a:t>ProfiSafe</a:t>
            </a:r>
            <a:r>
              <a:rPr lang="en-US" sz="1800" dirty="0"/>
              <a:t> in a same device)</a:t>
            </a:r>
          </a:p>
        </p:txBody>
      </p:sp>
      <p:pic>
        <p:nvPicPr>
          <p:cNvPr id="1026" name="Picture 2"/>
          <p:cNvPicPr>
            <a:picLocks noChangeAspect="1" noChangeArrowheads="1"/>
          </p:cNvPicPr>
          <p:nvPr/>
        </p:nvPicPr>
        <p:blipFill>
          <a:blip r:embed="rId2" cstate="print"/>
          <a:srcRect/>
          <a:stretch>
            <a:fillRect/>
          </a:stretch>
        </p:blipFill>
        <p:spPr bwMode="auto">
          <a:xfrm>
            <a:off x="838200" y="2895600"/>
            <a:ext cx="3436670" cy="2667000"/>
          </a:xfrm>
          <a:prstGeom prst="rect">
            <a:avLst/>
          </a:prstGeom>
          <a:noFill/>
          <a:ln w="25400" cap="flat" cmpd="sng" algn="ctr">
            <a:solidFill>
              <a:schemeClr val="accent6">
                <a:lumMod val="75000"/>
              </a:schemeClr>
            </a:solidFill>
            <a:prstDash val="solid"/>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419600" y="3581400"/>
            <a:ext cx="4349978" cy="11430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Application Relations (ARs)</a:t>
            </a:r>
          </a:p>
        </p:txBody>
      </p:sp>
      <p:sp>
        <p:nvSpPr>
          <p:cNvPr id="3" name="Content Placeholder 2"/>
          <p:cNvSpPr>
            <a:spLocks noGrp="1"/>
          </p:cNvSpPr>
          <p:nvPr>
            <p:ph idx="1"/>
          </p:nvPr>
        </p:nvSpPr>
        <p:spPr/>
        <p:txBody>
          <a:bodyPr/>
          <a:lstStyle/>
          <a:p>
            <a:pPr>
              <a:buFont typeface="Wingdings" pitchFamily="2" charset="2"/>
              <a:buChar char="Ø"/>
            </a:pPr>
            <a:r>
              <a:rPr lang="en-US" sz="1800" dirty="0"/>
              <a:t>Describes the relation between publisher and subscriber</a:t>
            </a:r>
          </a:p>
          <a:p>
            <a:pPr>
              <a:buFont typeface="Wingdings" pitchFamily="2" charset="2"/>
              <a:buChar char="Ø"/>
            </a:pPr>
            <a:r>
              <a:rPr lang="en-US" sz="1800" dirty="0"/>
              <a:t>There may be one or more ARs between a device and controller</a:t>
            </a:r>
          </a:p>
          <a:p>
            <a:pPr>
              <a:buFont typeface="Wingdings" pitchFamily="2" charset="2"/>
              <a:buChar char="Ø"/>
            </a:pPr>
            <a:r>
              <a:rPr lang="en-US" sz="1800" dirty="0"/>
              <a:t>Data exchange is possible only if ARs exist between device and controller</a:t>
            </a:r>
          </a:p>
          <a:p>
            <a:pPr>
              <a:buFont typeface="Wingdings" pitchFamily="2" charset="2"/>
              <a:buChar char="Ø"/>
            </a:pPr>
            <a:r>
              <a:rPr lang="en-US" sz="1800" dirty="0"/>
              <a:t>There may be several ARs in a device to several IO controllers.</a:t>
            </a:r>
          </a:p>
          <a:p>
            <a:pPr>
              <a:buFont typeface="Wingdings" pitchFamily="2" charset="2"/>
              <a:buChar char="Ø"/>
            </a:pPr>
            <a:endParaRPr lang="en-US" sz="1800" dirty="0"/>
          </a:p>
          <a:p>
            <a:pPr>
              <a:buNone/>
            </a:pPr>
            <a:r>
              <a:rPr lang="en-US" sz="1800" dirty="0"/>
              <a:t>   Types of ARs:</a:t>
            </a:r>
          </a:p>
          <a:p>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1371600" y="3810000"/>
            <a:ext cx="6611279" cy="2057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Communication Relations</a:t>
            </a:r>
          </a:p>
        </p:txBody>
      </p:sp>
      <p:sp>
        <p:nvSpPr>
          <p:cNvPr id="3" name="Content Placeholder 2"/>
          <p:cNvSpPr>
            <a:spLocks noGrp="1"/>
          </p:cNvSpPr>
          <p:nvPr>
            <p:ph idx="1"/>
          </p:nvPr>
        </p:nvSpPr>
        <p:spPr>
          <a:xfrm>
            <a:off x="563563" y="992188"/>
            <a:ext cx="8047037" cy="5484812"/>
          </a:xfrm>
        </p:spPr>
        <p:txBody>
          <a:bodyPr/>
          <a:lstStyle/>
          <a:p>
            <a:pPr>
              <a:buFont typeface="Wingdings" pitchFamily="2" charset="2"/>
              <a:buChar char="Ø"/>
            </a:pPr>
            <a:r>
              <a:rPr lang="en-US" sz="1800" dirty="0"/>
              <a:t>Communication Relations - CR: These specify the explicit communication channel between a consumer and a provider.</a:t>
            </a:r>
          </a:p>
          <a:p>
            <a:pPr>
              <a:buFont typeface="Wingdings" pitchFamily="2" charset="2"/>
              <a:buChar char="Ø"/>
            </a:pPr>
            <a:r>
              <a:rPr lang="en-US" sz="1800" dirty="0"/>
              <a:t>CRs within ARs are must for Data Exchange/Alarm notification.</a:t>
            </a:r>
          </a:p>
          <a:p>
            <a:pPr>
              <a:buFont typeface="Wingdings" pitchFamily="2" charset="2"/>
              <a:buChar char="Ø"/>
            </a:pPr>
            <a:endParaRPr lang="en-US" sz="1800" dirty="0"/>
          </a:p>
          <a:p>
            <a:pPr>
              <a:buNone/>
            </a:pPr>
            <a:r>
              <a:rPr lang="en-US" sz="1800" dirty="0"/>
              <a:t>   Types of CRs:</a:t>
            </a:r>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r>
              <a:rPr lang="en-US" sz="1800" b="0" dirty="0"/>
              <a:t>* MCR – Multicast Communication Relation</a:t>
            </a:r>
          </a:p>
          <a:p>
            <a:pPr>
              <a:buNone/>
            </a:pPr>
            <a:endParaRPr lang="en-US" sz="1800" dirty="0"/>
          </a:p>
        </p:txBody>
      </p:sp>
      <p:pic>
        <p:nvPicPr>
          <p:cNvPr id="4098" name="Picture 2"/>
          <p:cNvPicPr>
            <a:picLocks noChangeAspect="1" noChangeArrowheads="1"/>
          </p:cNvPicPr>
          <p:nvPr/>
        </p:nvPicPr>
        <p:blipFill>
          <a:blip r:embed="rId2" cstate="print"/>
          <a:srcRect/>
          <a:stretch>
            <a:fillRect/>
          </a:stretch>
        </p:blipFill>
        <p:spPr bwMode="auto">
          <a:xfrm>
            <a:off x="1219200" y="2895600"/>
            <a:ext cx="6248400" cy="2823882"/>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Connections - Controller</a:t>
            </a:r>
          </a:p>
        </p:txBody>
      </p:sp>
      <p:pic>
        <p:nvPicPr>
          <p:cNvPr id="11267" name="Picture 3"/>
          <p:cNvPicPr>
            <a:picLocks noChangeAspect="1" noChangeArrowheads="1"/>
          </p:cNvPicPr>
          <p:nvPr/>
        </p:nvPicPr>
        <p:blipFill>
          <a:blip r:embed="rId2" cstate="print"/>
          <a:srcRect/>
          <a:stretch>
            <a:fillRect/>
          </a:stretch>
        </p:blipFill>
        <p:spPr bwMode="auto">
          <a:xfrm>
            <a:off x="1476375" y="1014413"/>
            <a:ext cx="6191250" cy="48291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Connections - Device</a:t>
            </a:r>
          </a:p>
        </p:txBody>
      </p:sp>
      <p:pic>
        <p:nvPicPr>
          <p:cNvPr id="3074" name="Picture 2"/>
          <p:cNvPicPr>
            <a:picLocks noChangeAspect="1" noChangeArrowheads="1"/>
          </p:cNvPicPr>
          <p:nvPr/>
        </p:nvPicPr>
        <p:blipFill>
          <a:blip r:embed="rId2" cstate="print"/>
          <a:srcRect/>
          <a:stretch>
            <a:fillRect/>
          </a:stretch>
        </p:blipFill>
        <p:spPr bwMode="auto">
          <a:xfrm>
            <a:off x="990600" y="1066800"/>
            <a:ext cx="7162800" cy="4938492"/>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I/O data</a:t>
            </a:r>
          </a:p>
        </p:txBody>
      </p:sp>
      <p:sp>
        <p:nvSpPr>
          <p:cNvPr id="3" name="Content Placeholder 2"/>
          <p:cNvSpPr>
            <a:spLocks noGrp="1"/>
          </p:cNvSpPr>
          <p:nvPr>
            <p:ph idx="1"/>
          </p:nvPr>
        </p:nvSpPr>
        <p:spPr/>
        <p:txBody>
          <a:bodyPr/>
          <a:lstStyle/>
          <a:p>
            <a:pPr>
              <a:buFont typeface="Wingdings" pitchFamily="2" charset="2"/>
              <a:buChar char="Ø"/>
            </a:pPr>
            <a:r>
              <a:rPr lang="en-US" sz="1800" dirty="0"/>
              <a:t>Cyclic I/O data between IO Device and IO Controller are exchanged using RTC Protocol</a:t>
            </a:r>
          </a:p>
          <a:p>
            <a:pPr>
              <a:buFont typeface="Wingdings" pitchFamily="2" charset="2"/>
              <a:buChar char="Ø"/>
            </a:pPr>
            <a:r>
              <a:rPr lang="en-US" sz="1800" dirty="0"/>
              <a:t>Each IO data item has 2 attributes IOCS and IOPS (IO Provider Status and IO Consumer Status)</a:t>
            </a:r>
          </a:p>
          <a:p>
            <a:pPr>
              <a:buFont typeface="Wingdings" pitchFamily="2" charset="2"/>
              <a:buChar char="Ø"/>
            </a:pPr>
            <a:r>
              <a:rPr lang="en-US" sz="1800" dirty="0"/>
              <a:t>IOPS is transmitted simultaneously with the data and therefore it is consistent with data value</a:t>
            </a:r>
          </a:p>
          <a:p>
            <a:pPr>
              <a:buFont typeface="Wingdings" pitchFamily="2" charset="2"/>
              <a:buChar char="Ø"/>
            </a:pPr>
            <a:r>
              <a:rPr lang="en-US" sz="1800" dirty="0"/>
              <a:t>IOCS can only be returned from consumer to Provider only after reception of data and therefore it is inconsistent with data value.</a:t>
            </a:r>
          </a:p>
          <a:p>
            <a:pPr>
              <a:buFont typeface="Wingdings" pitchFamily="2" charset="2"/>
              <a:buChar char="Ø"/>
            </a:pPr>
            <a:r>
              <a:rPr lang="en-US" sz="1800" dirty="0"/>
              <a:t>IOCS and IOPS can have values GOOD and BAD</a:t>
            </a:r>
          </a:p>
        </p:txBody>
      </p:sp>
      <p:pic>
        <p:nvPicPr>
          <p:cNvPr id="4" name="Picture 2"/>
          <p:cNvPicPr>
            <a:picLocks noChangeAspect="1" noChangeArrowheads="1"/>
          </p:cNvPicPr>
          <p:nvPr/>
        </p:nvPicPr>
        <p:blipFill>
          <a:blip r:embed="rId2" cstate="print"/>
          <a:srcRect/>
          <a:stretch>
            <a:fillRect/>
          </a:stretch>
        </p:blipFill>
        <p:spPr bwMode="auto">
          <a:xfrm>
            <a:off x="2895600" y="4276725"/>
            <a:ext cx="3009900" cy="19716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PROFINET?</a:t>
            </a:r>
          </a:p>
        </p:txBody>
      </p:sp>
      <p:sp>
        <p:nvSpPr>
          <p:cNvPr id="3" name="Content Placeholder 2"/>
          <p:cNvSpPr>
            <a:spLocks noGrp="1"/>
          </p:cNvSpPr>
          <p:nvPr>
            <p:ph idx="1"/>
          </p:nvPr>
        </p:nvSpPr>
        <p:spPr/>
        <p:txBody>
          <a:bodyPr/>
          <a:lstStyle/>
          <a:p>
            <a:pPr>
              <a:buFont typeface="Wingdings" pitchFamily="2" charset="2"/>
              <a:buChar char="Ø"/>
            </a:pPr>
            <a:r>
              <a:rPr lang="en-US" sz="1800" dirty="0"/>
              <a:t>PROFINET applies the Ethernet standard to automation. PROFINET enables high-speed (millisecond) and secure data exchange at all levels, and so makes it possible to implement innovative machine and plant concepts. </a:t>
            </a:r>
          </a:p>
          <a:p>
            <a:pPr>
              <a:buFont typeface="Wingdings" pitchFamily="2" charset="2"/>
              <a:buChar char="Ø"/>
            </a:pPr>
            <a:r>
              <a:rPr lang="en-US" sz="1800" dirty="0"/>
              <a:t>Flexibility and openness - PROFINET offers users maximum freedom in structuring their machine and plant architectures using Fiber optic and Wired/Wireless networks.</a:t>
            </a:r>
          </a:p>
          <a:p>
            <a:pPr>
              <a:buFont typeface="Wingdings" pitchFamily="2" charset="2"/>
              <a:buChar char="Ø"/>
            </a:pPr>
            <a:r>
              <a:rPr lang="en-US" sz="1800" dirty="0"/>
              <a:t>PROFINET‘s efficiency means optimal use of available user resources, and a significant increase in plant availability. Innovative Profinet products and the performance of PROFINET provide a sustained boost to company productivity.</a:t>
            </a:r>
          </a:p>
          <a:p>
            <a:pPr>
              <a:buFont typeface="Wingdings" pitchFamily="2" charset="2"/>
              <a:buChar char="Ø"/>
            </a:pPr>
            <a:r>
              <a:rPr lang="en-US" sz="1800" dirty="0"/>
              <a:t>Easy to implement since it is Ethernet based </a:t>
            </a:r>
          </a:p>
          <a:p>
            <a:endParaRPr lang="en-US" dirty="0"/>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I/O data</a:t>
            </a:r>
          </a:p>
        </p:txBody>
      </p:sp>
      <p:sp>
        <p:nvSpPr>
          <p:cNvPr id="3" name="Content Placeholder 2"/>
          <p:cNvSpPr>
            <a:spLocks noGrp="1"/>
          </p:cNvSpPr>
          <p:nvPr>
            <p:ph idx="1"/>
          </p:nvPr>
        </p:nvSpPr>
        <p:spPr/>
        <p:txBody>
          <a:bodyPr/>
          <a:lstStyle/>
          <a:p>
            <a:pPr>
              <a:buNone/>
            </a:pPr>
            <a:r>
              <a:rPr lang="en-US" dirty="0"/>
              <a:t>Cyclic I/O data sequence:</a:t>
            </a:r>
          </a:p>
        </p:txBody>
      </p:sp>
      <p:pic>
        <p:nvPicPr>
          <p:cNvPr id="5122" name="Picture 2"/>
          <p:cNvPicPr>
            <a:picLocks noChangeAspect="1" noChangeArrowheads="1"/>
          </p:cNvPicPr>
          <p:nvPr/>
        </p:nvPicPr>
        <p:blipFill>
          <a:blip r:embed="rId2" cstate="print"/>
          <a:srcRect/>
          <a:stretch>
            <a:fillRect/>
          </a:stretch>
        </p:blipFill>
        <p:spPr bwMode="auto">
          <a:xfrm>
            <a:off x="762000" y="2362200"/>
            <a:ext cx="3009900" cy="1971675"/>
          </a:xfrm>
          <a:prstGeom prst="rect">
            <a:avLst/>
          </a:prstGeom>
          <a:noFill/>
          <a:ln w="25400" cap="flat" cmpd="sng" algn="ctr">
            <a:solidFill>
              <a:schemeClr val="accent6">
                <a:lumMod val="75000"/>
              </a:schemeClr>
            </a:solidFill>
            <a:prstDash val="solid"/>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038600" y="1752600"/>
            <a:ext cx="4200525" cy="31623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I/O data</a:t>
            </a:r>
          </a:p>
        </p:txBody>
      </p:sp>
      <p:pic>
        <p:nvPicPr>
          <p:cNvPr id="6146" name="Picture 2"/>
          <p:cNvPicPr>
            <a:picLocks noChangeAspect="1" noChangeArrowheads="1"/>
          </p:cNvPicPr>
          <p:nvPr/>
        </p:nvPicPr>
        <p:blipFill>
          <a:blip r:embed="rId2" cstate="print"/>
          <a:srcRect/>
          <a:stretch>
            <a:fillRect/>
          </a:stretch>
        </p:blipFill>
        <p:spPr bwMode="auto">
          <a:xfrm>
            <a:off x="1447800" y="838200"/>
            <a:ext cx="6096000" cy="2790808"/>
          </a:xfrm>
          <a:prstGeom prst="rect">
            <a:avLst/>
          </a:prstGeom>
          <a:noFill/>
          <a:ln w="25400" cap="flat" cmpd="sng" algn="ctr">
            <a:solidFill>
              <a:schemeClr val="accent6">
                <a:lumMod val="75000"/>
              </a:schemeClr>
            </a:solidFill>
            <a:prstDash val="solid"/>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447800" y="3692484"/>
            <a:ext cx="6099478" cy="28956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Alarms</a:t>
            </a:r>
          </a:p>
        </p:txBody>
      </p:sp>
      <p:sp>
        <p:nvSpPr>
          <p:cNvPr id="3" name="Content Placeholder 2"/>
          <p:cNvSpPr>
            <a:spLocks noGrp="1"/>
          </p:cNvSpPr>
          <p:nvPr>
            <p:ph idx="1"/>
          </p:nvPr>
        </p:nvSpPr>
        <p:spPr/>
        <p:txBody>
          <a:bodyPr/>
          <a:lstStyle/>
          <a:p>
            <a:r>
              <a:rPr lang="en-US" sz="1800" dirty="0"/>
              <a:t>Process events are signaled within a PROFINET IO configuration by means of Alarms</a:t>
            </a:r>
          </a:p>
          <a:p>
            <a:r>
              <a:rPr lang="en-US" sz="1800" dirty="0"/>
              <a:t>IO device transmits alarms with Priority as “Real-Time” using RTA protocol</a:t>
            </a:r>
          </a:p>
          <a:p>
            <a:r>
              <a:rPr lang="en-US" sz="1800" dirty="0"/>
              <a:t>Both UP and DOWN alarms (Alarm/RTN) must be acknowledged by the IO controller</a:t>
            </a:r>
          </a:p>
          <a:p>
            <a:r>
              <a:rPr lang="en-US" sz="1800" dirty="0"/>
              <a:t>64 alarms can be transmitted in one Ethernet frame</a:t>
            </a:r>
          </a:p>
        </p:txBody>
      </p:sp>
      <p:pic>
        <p:nvPicPr>
          <p:cNvPr id="4" name="Picture 3"/>
          <p:cNvPicPr>
            <a:picLocks noChangeAspect="1" noChangeArrowheads="1"/>
          </p:cNvPicPr>
          <p:nvPr/>
        </p:nvPicPr>
        <p:blipFill>
          <a:blip r:embed="rId2" cstate="print"/>
          <a:srcRect/>
          <a:stretch>
            <a:fillRect/>
          </a:stretch>
        </p:blipFill>
        <p:spPr bwMode="auto">
          <a:xfrm>
            <a:off x="1828800" y="3810000"/>
            <a:ext cx="5067300" cy="21050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 Types</a:t>
            </a:r>
          </a:p>
        </p:txBody>
      </p:sp>
      <p:sp>
        <p:nvSpPr>
          <p:cNvPr id="3" name="Content Placeholder 2"/>
          <p:cNvSpPr>
            <a:spLocks noGrp="1"/>
          </p:cNvSpPr>
          <p:nvPr>
            <p:ph idx="1"/>
          </p:nvPr>
        </p:nvSpPr>
        <p:spPr/>
        <p:txBody>
          <a:bodyPr/>
          <a:lstStyle/>
          <a:p>
            <a:r>
              <a:rPr lang="en-US" sz="1800" dirty="0">
                <a:solidFill>
                  <a:srgbClr val="FF0000"/>
                </a:solidFill>
              </a:rPr>
              <a:t>Process alarms</a:t>
            </a:r>
            <a:r>
              <a:rPr lang="en-US" sz="1800" dirty="0"/>
              <a:t>: Must be used if the message originates from the connected process, e.g., a limit temperature was exceeded. In this case, the IO-Device may still be operable. The data are not saved locally in the sub-module.</a:t>
            </a:r>
          </a:p>
          <a:p>
            <a:r>
              <a:rPr lang="en-US" sz="1800" dirty="0">
                <a:solidFill>
                  <a:srgbClr val="FF0000"/>
                </a:solidFill>
              </a:rPr>
              <a:t>Diagnostic alarms: </a:t>
            </a:r>
            <a:r>
              <a:rPr lang="en-US" sz="1800" dirty="0"/>
              <a:t>Must be used if the error or event occurs within an IO-Device (or in conjunction with the connected components, such as a wire break). Diagnostic and process alarms can be prioritized differently by the user. In contrast to process alarms, diagnostic alarms are identified as incoming or outgoing.</a:t>
            </a: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Alarms</a:t>
            </a:r>
          </a:p>
        </p:txBody>
      </p:sp>
      <p:sp>
        <p:nvSpPr>
          <p:cNvPr id="3" name="Content Placeholder 2"/>
          <p:cNvSpPr>
            <a:spLocks noGrp="1"/>
          </p:cNvSpPr>
          <p:nvPr>
            <p:ph idx="1"/>
          </p:nvPr>
        </p:nvSpPr>
        <p:spPr/>
        <p:txBody>
          <a:bodyPr/>
          <a:lstStyle/>
          <a:p>
            <a:r>
              <a:rPr lang="en-US" sz="1800" dirty="0"/>
              <a:t>The overview figure shows the main structure of an alarm message or diagnostic entry used to signal an event. Any fatal error is always signaled as an alarm. Every alarm triggers an entry in the diagnostic buffer.</a:t>
            </a:r>
          </a:p>
        </p:txBody>
      </p:sp>
      <p:pic>
        <p:nvPicPr>
          <p:cNvPr id="16386" name="Picture 2"/>
          <p:cNvPicPr>
            <a:picLocks noChangeAspect="1" noChangeArrowheads="1"/>
          </p:cNvPicPr>
          <p:nvPr/>
        </p:nvPicPr>
        <p:blipFill>
          <a:blip r:embed="rId2" cstate="print"/>
          <a:srcRect/>
          <a:stretch>
            <a:fillRect/>
          </a:stretch>
        </p:blipFill>
        <p:spPr bwMode="auto">
          <a:xfrm>
            <a:off x="2362200" y="2133600"/>
            <a:ext cx="4419600" cy="387812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Alarms</a:t>
            </a:r>
          </a:p>
        </p:txBody>
      </p:sp>
      <p:sp>
        <p:nvSpPr>
          <p:cNvPr id="3" name="Content Placeholder 2"/>
          <p:cNvSpPr>
            <a:spLocks noGrp="1"/>
          </p:cNvSpPr>
          <p:nvPr>
            <p:ph idx="1"/>
          </p:nvPr>
        </p:nvSpPr>
        <p:spPr/>
        <p:txBody>
          <a:bodyPr/>
          <a:lstStyle/>
          <a:p>
            <a:pPr>
              <a:buNone/>
            </a:pPr>
            <a:r>
              <a:rPr lang="en-US" sz="1800" dirty="0"/>
              <a:t>It is possible to send alarms as follows:</a:t>
            </a:r>
          </a:p>
          <a:p>
            <a:pPr>
              <a:buNone/>
            </a:pPr>
            <a:endParaRPr lang="en-US" sz="1800" dirty="0"/>
          </a:p>
          <a:p>
            <a:pPr>
              <a:buFont typeface="Wingdings" pitchFamily="2" charset="2"/>
              <a:buChar char="Ø"/>
            </a:pPr>
            <a:r>
              <a:rPr lang="en-US" sz="1800" dirty="0"/>
              <a:t> After an IO device was parameterized with Connect (Recovery)</a:t>
            </a:r>
          </a:p>
          <a:p>
            <a:pPr>
              <a:buFont typeface="Wingdings" pitchFamily="2" charset="2"/>
              <a:buChar char="Ø"/>
            </a:pPr>
            <a:r>
              <a:rPr lang="en-US" sz="1800" dirty="0"/>
              <a:t> When an event occurs in the field device</a:t>
            </a:r>
          </a:p>
          <a:p>
            <a:pPr>
              <a:buFont typeface="Wingdings" pitchFamily="2" charset="2"/>
              <a:buChar char="Ø"/>
            </a:pPr>
            <a:r>
              <a:rPr lang="en-US" sz="1800" dirty="0"/>
              <a:t> When an event occurs in the connected process</a:t>
            </a:r>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 Types</a:t>
            </a:r>
          </a:p>
        </p:txBody>
      </p:sp>
      <p:pic>
        <p:nvPicPr>
          <p:cNvPr id="7170" name="Picture 2"/>
          <p:cNvPicPr>
            <a:picLocks noChangeAspect="1" noChangeArrowheads="1"/>
          </p:cNvPicPr>
          <p:nvPr/>
        </p:nvPicPr>
        <p:blipFill>
          <a:blip r:embed="rId2" cstate="print"/>
          <a:srcRect/>
          <a:stretch>
            <a:fillRect/>
          </a:stretch>
        </p:blipFill>
        <p:spPr bwMode="auto">
          <a:xfrm>
            <a:off x="914400" y="1066800"/>
            <a:ext cx="7315200" cy="5267943"/>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Alarm Types </a:t>
            </a:r>
            <a:r>
              <a:rPr lang="en-US" dirty="0" err="1"/>
              <a:t>contd</a:t>
            </a:r>
            <a:r>
              <a:rPr lang="en-US" dirty="0"/>
              <a:t>…</a:t>
            </a:r>
          </a:p>
        </p:txBody>
      </p:sp>
      <p:pic>
        <p:nvPicPr>
          <p:cNvPr id="8194" name="Picture 2"/>
          <p:cNvPicPr>
            <a:picLocks noChangeAspect="1" noChangeArrowheads="1"/>
          </p:cNvPicPr>
          <p:nvPr/>
        </p:nvPicPr>
        <p:blipFill>
          <a:blip r:embed="rId2" cstate="print"/>
          <a:srcRect/>
          <a:stretch>
            <a:fillRect/>
          </a:stretch>
        </p:blipFill>
        <p:spPr bwMode="auto">
          <a:xfrm>
            <a:off x="685800" y="1143000"/>
            <a:ext cx="7519253" cy="494823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Alarm transmission sequence</a:t>
            </a:r>
          </a:p>
        </p:txBody>
      </p:sp>
      <p:pic>
        <p:nvPicPr>
          <p:cNvPr id="9218" name="Picture 2"/>
          <p:cNvPicPr>
            <a:picLocks noChangeAspect="1" noChangeArrowheads="1"/>
          </p:cNvPicPr>
          <p:nvPr/>
        </p:nvPicPr>
        <p:blipFill>
          <a:blip r:embed="rId2" cstate="print"/>
          <a:srcRect/>
          <a:stretch>
            <a:fillRect/>
          </a:stretch>
        </p:blipFill>
        <p:spPr bwMode="auto">
          <a:xfrm>
            <a:off x="1219200" y="838200"/>
            <a:ext cx="6629400" cy="3327022"/>
          </a:xfrm>
          <a:prstGeom prst="rect">
            <a:avLst/>
          </a:prstGeom>
          <a:noFill/>
          <a:ln w="25400" cap="flat" cmpd="sng" algn="ctr">
            <a:solidFill>
              <a:schemeClr val="accent6">
                <a:lumMod val="75000"/>
              </a:schemeClr>
            </a:solidFill>
            <a:prstDash val="solid"/>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2057400" y="4343400"/>
            <a:ext cx="5067300" cy="21050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Acyclic data transmission</a:t>
            </a:r>
          </a:p>
        </p:txBody>
      </p:sp>
      <p:sp>
        <p:nvSpPr>
          <p:cNvPr id="3" name="Content Placeholder 2"/>
          <p:cNvSpPr>
            <a:spLocks noGrp="1"/>
          </p:cNvSpPr>
          <p:nvPr>
            <p:ph idx="1"/>
          </p:nvPr>
        </p:nvSpPr>
        <p:spPr/>
        <p:txBody>
          <a:bodyPr/>
          <a:lstStyle/>
          <a:p>
            <a:r>
              <a:rPr lang="en-US" sz="1800" dirty="0"/>
              <a:t>Non time-critical data are exchanged using acyclic data transmission</a:t>
            </a:r>
          </a:p>
          <a:p>
            <a:r>
              <a:rPr lang="en-US" sz="1800" dirty="0"/>
              <a:t>Takes place in NRT communication channel using Remote Procedural Calls (RPC) based on UDP/IP</a:t>
            </a:r>
          </a:p>
          <a:p>
            <a:r>
              <a:rPr lang="en-US" sz="1800" dirty="0"/>
              <a:t>Read/Write services are always consist of request and a subsequent response </a:t>
            </a:r>
          </a:p>
          <a:p>
            <a:endParaRPr lang="en-US" sz="1800" dirty="0"/>
          </a:p>
          <a:p>
            <a:endParaRPr lang="en-US" sz="1800" dirty="0"/>
          </a:p>
          <a:p>
            <a:endParaRPr lang="en-US" sz="1800" dirty="0"/>
          </a:p>
        </p:txBody>
      </p:sp>
      <p:pic>
        <p:nvPicPr>
          <p:cNvPr id="10242" name="Picture 2"/>
          <p:cNvPicPr>
            <a:picLocks noChangeAspect="1" noChangeArrowheads="1"/>
          </p:cNvPicPr>
          <p:nvPr/>
        </p:nvPicPr>
        <p:blipFill>
          <a:blip r:embed="rId2" cstate="print"/>
          <a:srcRect/>
          <a:stretch>
            <a:fillRect/>
          </a:stretch>
        </p:blipFill>
        <p:spPr bwMode="auto">
          <a:xfrm>
            <a:off x="1981200" y="2895600"/>
            <a:ext cx="5181600" cy="29908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PROFIBUS and PROFINET Nodes</a:t>
            </a:r>
          </a:p>
        </p:txBody>
      </p:sp>
      <p:sp>
        <p:nvSpPr>
          <p:cNvPr id="3" name="Content Placeholder 2"/>
          <p:cNvSpPr>
            <a:spLocks noGrp="1"/>
          </p:cNvSpPr>
          <p:nvPr>
            <p:ph idx="1"/>
          </p:nvPr>
        </p:nvSpPr>
        <p:spPr/>
        <p:txBody>
          <a:bodyPr/>
          <a:lstStyle/>
          <a:p>
            <a:pPr>
              <a:buNone/>
            </a:pPr>
            <a:r>
              <a:rPr lang="en-US" dirty="0"/>
              <a:t>      PROFIBUS Nodes                PROFINET Nodes</a:t>
            </a:r>
          </a:p>
          <a:p>
            <a:endParaRPr lang="en-US" dirty="0"/>
          </a:p>
          <a:p>
            <a:endParaRPr lang="en-US" dirty="0"/>
          </a:p>
          <a:p>
            <a:endParaRPr lang="en-US" dirty="0"/>
          </a:p>
          <a:p>
            <a:pPr>
              <a:buNone/>
            </a:pPr>
            <a:r>
              <a:rPr lang="en-US" dirty="0"/>
              <a:t>                                                  </a:t>
            </a:r>
          </a:p>
          <a:p>
            <a:pPr>
              <a:buNone/>
            </a:pPr>
            <a:r>
              <a:rPr lang="en-US" dirty="0"/>
              <a:t>	</a:t>
            </a:r>
          </a:p>
          <a:p>
            <a:pPr>
              <a:buFont typeface="Wingdings" pitchFamily="2" charset="2"/>
              <a:buChar char="Ø"/>
            </a:pPr>
            <a:endParaRPr lang="en-US" sz="1800" dirty="0"/>
          </a:p>
          <a:p>
            <a:pPr>
              <a:buNone/>
            </a:pPr>
            <a:r>
              <a:rPr lang="en-US" sz="2000" dirty="0"/>
              <a:t>        </a:t>
            </a:r>
            <a:r>
              <a:rPr lang="en-US" sz="2000" i="1" dirty="0">
                <a:solidFill>
                  <a:schemeClr val="accent6">
                    <a:lumMod val="50000"/>
                  </a:schemeClr>
                </a:solidFill>
              </a:rPr>
              <a:t>PROFINET is catching up PROFIBUS DP at faster rate!</a:t>
            </a:r>
          </a:p>
          <a:p>
            <a:pPr>
              <a:buNone/>
            </a:pPr>
            <a:r>
              <a:rPr lang="en-US" sz="1800" dirty="0"/>
              <a:t>	</a:t>
            </a:r>
            <a:r>
              <a:rPr lang="en-US" dirty="0"/>
              <a:t>				</a:t>
            </a:r>
          </a:p>
        </p:txBody>
      </p:sp>
      <p:pic>
        <p:nvPicPr>
          <p:cNvPr id="2050" name="Picture 2"/>
          <p:cNvPicPr>
            <a:picLocks noChangeAspect="1" noChangeArrowheads="1"/>
          </p:cNvPicPr>
          <p:nvPr/>
        </p:nvPicPr>
        <p:blipFill>
          <a:blip r:embed="rId2" cstate="print"/>
          <a:srcRect/>
          <a:stretch>
            <a:fillRect/>
          </a:stretch>
        </p:blipFill>
        <p:spPr bwMode="auto">
          <a:xfrm>
            <a:off x="838200" y="1524000"/>
            <a:ext cx="3429000" cy="2290265"/>
          </a:xfrm>
          <a:prstGeom prst="rect">
            <a:avLst/>
          </a:prstGeom>
          <a:noFill/>
          <a:ln w="25400" cap="flat" cmpd="sng" algn="ctr">
            <a:noFill/>
            <a:prstDash val="solid"/>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724400" y="1524000"/>
            <a:ext cx="3429000" cy="2268909"/>
          </a:xfrm>
          <a:prstGeom prst="rect">
            <a:avLst/>
          </a:prstGeom>
          <a:noFill/>
          <a:ln w="25400" cap="flat" cmpd="sng" algn="ctr">
            <a:noFill/>
            <a:prstDash val="solid"/>
            <a:miter lim="800000"/>
            <a:headEnd/>
            <a:tailEnd/>
          </a:ln>
        </p:spPr>
      </p:pic>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assignment with DCP</a:t>
            </a:r>
          </a:p>
        </p:txBody>
      </p:sp>
      <p:pic>
        <p:nvPicPr>
          <p:cNvPr id="13314" name="Picture 2"/>
          <p:cNvPicPr>
            <a:picLocks noChangeAspect="1" noChangeArrowheads="1"/>
          </p:cNvPicPr>
          <p:nvPr/>
        </p:nvPicPr>
        <p:blipFill>
          <a:blip r:embed="rId2" cstate="print"/>
          <a:srcRect/>
          <a:stretch>
            <a:fillRect/>
          </a:stretch>
        </p:blipFill>
        <p:spPr bwMode="auto">
          <a:xfrm>
            <a:off x="1443038" y="1152525"/>
            <a:ext cx="6257925" cy="45529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&amp; Data Exchange</a:t>
            </a:r>
          </a:p>
        </p:txBody>
      </p:sp>
      <p:pic>
        <p:nvPicPr>
          <p:cNvPr id="21506" name="Picture 2"/>
          <p:cNvPicPr>
            <a:picLocks noChangeAspect="1" noChangeArrowheads="1"/>
          </p:cNvPicPr>
          <p:nvPr/>
        </p:nvPicPr>
        <p:blipFill>
          <a:blip r:embed="rId2" cstate="print"/>
          <a:srcRect/>
          <a:stretch>
            <a:fillRect/>
          </a:stretch>
        </p:blipFill>
        <p:spPr bwMode="auto">
          <a:xfrm>
            <a:off x="609600" y="1066800"/>
            <a:ext cx="8133484" cy="4724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 assignment with DCP</a:t>
            </a:r>
          </a:p>
        </p:txBody>
      </p:sp>
      <p:pic>
        <p:nvPicPr>
          <p:cNvPr id="14338" name="Picture 2"/>
          <p:cNvPicPr>
            <a:picLocks noChangeAspect="1" noChangeArrowheads="1"/>
          </p:cNvPicPr>
          <p:nvPr/>
        </p:nvPicPr>
        <p:blipFill>
          <a:blip r:embed="rId2" cstate="print"/>
          <a:srcRect/>
          <a:stretch>
            <a:fillRect/>
          </a:stretch>
        </p:blipFill>
        <p:spPr bwMode="auto">
          <a:xfrm>
            <a:off x="1433513" y="1209675"/>
            <a:ext cx="6276975" cy="44386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Context Manager (CM)</a:t>
            </a:r>
          </a:p>
        </p:txBody>
      </p:sp>
      <p:sp>
        <p:nvSpPr>
          <p:cNvPr id="3" name="Content Placeholder 2"/>
          <p:cNvSpPr>
            <a:spLocks noGrp="1"/>
          </p:cNvSpPr>
          <p:nvPr>
            <p:ph idx="1"/>
          </p:nvPr>
        </p:nvSpPr>
        <p:spPr/>
        <p:txBody>
          <a:bodyPr/>
          <a:lstStyle/>
          <a:p>
            <a:pPr>
              <a:buNone/>
            </a:pPr>
            <a:r>
              <a:rPr lang="en-US" dirty="0"/>
              <a:t>Context management (CM):</a:t>
            </a:r>
          </a:p>
          <a:p>
            <a:pPr>
              <a:buNone/>
            </a:pPr>
            <a:endParaRPr lang="en-US" dirty="0"/>
          </a:p>
          <a:p>
            <a:pPr>
              <a:buFont typeface="Wingdings" pitchFamily="2" charset="2"/>
              <a:buChar char="Ø"/>
            </a:pPr>
            <a:r>
              <a:rPr lang="en-US" sz="1800" dirty="0"/>
              <a:t>Context manager manages the Application Relations (ARs) and Communication Relations (CRs) between IO controller and IO device</a:t>
            </a:r>
          </a:p>
          <a:p>
            <a:pPr>
              <a:buFont typeface="Wingdings" pitchFamily="2" charset="2"/>
              <a:buChar char="Ø"/>
            </a:pPr>
            <a:r>
              <a:rPr lang="en-US" sz="1800" dirty="0"/>
              <a:t>Initializes ARs and CRs</a:t>
            </a:r>
          </a:p>
          <a:p>
            <a:pPr>
              <a:buFont typeface="Wingdings" pitchFamily="2" charset="2"/>
              <a:buChar char="Ø"/>
            </a:pPr>
            <a:r>
              <a:rPr lang="en-US" sz="1800" dirty="0"/>
              <a:t>Setting relevant parameter for CRs Ex: timeouts and operating modes</a:t>
            </a:r>
          </a:p>
          <a:p>
            <a:pPr>
              <a:buFont typeface="Wingdings" pitchFamily="2" charset="2"/>
              <a:buChar char="Ø"/>
            </a:pPr>
            <a:r>
              <a:rPr lang="en-US" sz="1800" dirty="0"/>
              <a:t>Parameterization of Ethernet Device Driver (EDD)</a:t>
            </a:r>
          </a:p>
          <a:p>
            <a:pPr>
              <a:buFont typeface="Wingdings" pitchFamily="2" charset="2"/>
              <a:buChar char="Ø"/>
            </a:pPr>
            <a:r>
              <a:rPr lang="en-US" sz="1800" dirty="0"/>
              <a:t>Distribution of Parameters described in GSD</a:t>
            </a:r>
          </a:p>
          <a:p>
            <a:pPr>
              <a:buFont typeface="Wingdings" pitchFamily="2" charset="2"/>
              <a:buChar char="Ø"/>
            </a:pPr>
            <a:r>
              <a:rPr lang="en-US" sz="1800" dirty="0"/>
              <a:t>Implementation of Un-ambiguous identification of Data Exchange</a:t>
            </a:r>
          </a:p>
          <a:p>
            <a:pPr>
              <a:buNone/>
            </a:pPr>
            <a:endParaRPr lang="en-US" dirty="0"/>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Startup</a:t>
            </a:r>
          </a:p>
        </p:txBody>
      </p:sp>
      <p:sp>
        <p:nvSpPr>
          <p:cNvPr id="3" name="Content Placeholder 2"/>
          <p:cNvSpPr>
            <a:spLocks noGrp="1"/>
          </p:cNvSpPr>
          <p:nvPr>
            <p:ph idx="1"/>
          </p:nvPr>
        </p:nvSpPr>
        <p:spPr/>
        <p:txBody>
          <a:bodyPr/>
          <a:lstStyle/>
          <a:p>
            <a:pPr>
              <a:buNone/>
            </a:pPr>
            <a:r>
              <a:rPr lang="en-US" sz="2000" dirty="0">
                <a:solidFill>
                  <a:srgbClr val="FF0000"/>
                </a:solidFill>
              </a:rPr>
              <a:t>Start MAC interface</a:t>
            </a:r>
          </a:p>
          <a:p>
            <a:pPr>
              <a:buNone/>
            </a:pPr>
            <a:r>
              <a:rPr lang="en-US" sz="2000" dirty="0">
                <a:solidFill>
                  <a:srgbClr val="FF0000"/>
                </a:solidFill>
              </a:rPr>
              <a:t>Start LLDP (if supported)</a:t>
            </a:r>
          </a:p>
          <a:p>
            <a:pPr>
              <a:buFont typeface="Wingdings" pitchFamily="2" charset="2"/>
              <a:buChar char="Ø"/>
            </a:pPr>
            <a:r>
              <a:rPr lang="en-US" sz="1800" dirty="0"/>
              <a:t>Neighborhood information exchange</a:t>
            </a:r>
          </a:p>
          <a:p>
            <a:pPr>
              <a:buNone/>
            </a:pPr>
            <a:r>
              <a:rPr lang="en-US" sz="2000" dirty="0">
                <a:solidFill>
                  <a:srgbClr val="FF0000"/>
                </a:solidFill>
              </a:rPr>
              <a:t>Start </a:t>
            </a:r>
            <a:r>
              <a:rPr lang="en-US" sz="2000" dirty="0" err="1">
                <a:solidFill>
                  <a:srgbClr val="FF0000"/>
                </a:solidFill>
              </a:rPr>
              <a:t>PDev</a:t>
            </a:r>
            <a:endParaRPr lang="en-US" sz="2000" dirty="0">
              <a:solidFill>
                <a:srgbClr val="FF0000"/>
              </a:solidFill>
            </a:endParaRPr>
          </a:p>
          <a:p>
            <a:pPr>
              <a:buFont typeface="Wingdings" pitchFamily="2" charset="2"/>
              <a:buChar char="Ø"/>
            </a:pPr>
            <a:r>
              <a:rPr lang="en-US" sz="1800" dirty="0"/>
              <a:t>Station name and IP parameter assignment</a:t>
            </a:r>
          </a:p>
          <a:p>
            <a:pPr>
              <a:buNone/>
            </a:pPr>
            <a:r>
              <a:rPr lang="en-US" sz="2000" dirty="0">
                <a:solidFill>
                  <a:srgbClr val="FF0000"/>
                </a:solidFill>
              </a:rPr>
              <a:t>Start Context Manager</a:t>
            </a:r>
          </a:p>
          <a:p>
            <a:pPr>
              <a:buFont typeface="Wingdings" pitchFamily="2" charset="2"/>
              <a:buChar char="Ø"/>
            </a:pPr>
            <a:r>
              <a:rPr lang="en-US" sz="1800" dirty="0"/>
              <a:t>Management of parameter and configuration data according to GSD file (check during startup, e.g., value range of analog modules) for an API.</a:t>
            </a:r>
          </a:p>
          <a:p>
            <a:pPr>
              <a:buFont typeface="Wingdings" pitchFamily="2" charset="2"/>
              <a:buChar char="Ø"/>
            </a:pPr>
            <a:r>
              <a:rPr lang="en-US" sz="1800" dirty="0"/>
              <a:t>Parameter monitoring for an AR</a:t>
            </a:r>
          </a:p>
          <a:p>
            <a:pPr>
              <a:buFont typeface="Wingdings" pitchFamily="2" charset="2"/>
              <a:buChar char="Ø"/>
            </a:pPr>
            <a:r>
              <a:rPr lang="en-US" sz="1800" dirty="0"/>
              <a:t>Establishment/clearance of an AR</a:t>
            </a:r>
          </a:p>
          <a:p>
            <a:pPr>
              <a:buFont typeface="Wingdings" pitchFamily="2" charset="2"/>
              <a:buChar char="Ø"/>
            </a:pPr>
            <a:r>
              <a:rPr lang="en-US" sz="1800" dirty="0"/>
              <a:t>Management of slots/sub-slots for I/O data</a:t>
            </a: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Device Startup</a:t>
            </a:r>
          </a:p>
        </p:txBody>
      </p:sp>
      <p:pic>
        <p:nvPicPr>
          <p:cNvPr id="15363" name="Picture 3"/>
          <p:cNvPicPr>
            <a:picLocks noChangeAspect="1" noChangeArrowheads="1"/>
          </p:cNvPicPr>
          <p:nvPr/>
        </p:nvPicPr>
        <p:blipFill>
          <a:blip r:embed="rId3" cstate="print"/>
          <a:srcRect/>
          <a:stretch>
            <a:fillRect/>
          </a:stretch>
        </p:blipFill>
        <p:spPr bwMode="auto">
          <a:xfrm>
            <a:off x="914400" y="895349"/>
            <a:ext cx="7177087" cy="5281065"/>
          </a:xfrm>
          <a:prstGeom prst="rect">
            <a:avLst/>
          </a:prstGeom>
          <a:noFill/>
          <a:ln w="25400" cap="flat" cmpd="sng" algn="ctr">
            <a:solidFill>
              <a:schemeClr val="accent6">
                <a:lumMod val="75000"/>
              </a:schemeClr>
            </a:solidFill>
            <a:prstDash val="solid"/>
            <a:miter lim="800000"/>
            <a:headEnd/>
            <a:tailEnd/>
          </a:ln>
        </p:spPr>
      </p:pic>
    </p:spTree>
  </p:cSld>
  <p:clrMapOvr>
    <a:overrideClrMapping bg1="lt1" tx1="dk1" bg2="lt2" tx2="dk2" accent1="accent1" accent2="accent2" accent3="accent3" accent4="accent4" accent5="accent5" accent6="accent6" hlink="hlink" folHlink="folHlink"/>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&amp; Data Exchange</a:t>
            </a:r>
          </a:p>
        </p:txBody>
      </p:sp>
      <p:pic>
        <p:nvPicPr>
          <p:cNvPr id="21506" name="Picture 2"/>
          <p:cNvPicPr>
            <a:picLocks noChangeAspect="1" noChangeArrowheads="1"/>
          </p:cNvPicPr>
          <p:nvPr/>
        </p:nvPicPr>
        <p:blipFill>
          <a:blip r:embed="rId2" cstate="print"/>
          <a:srcRect/>
          <a:stretch>
            <a:fillRect/>
          </a:stretch>
        </p:blipFill>
        <p:spPr bwMode="auto">
          <a:xfrm>
            <a:off x="609600" y="1066800"/>
            <a:ext cx="8133484" cy="4724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Device Startup Classes</a:t>
            </a:r>
          </a:p>
        </p:txBody>
      </p:sp>
      <p:sp>
        <p:nvSpPr>
          <p:cNvPr id="3" name="Content Placeholder 2"/>
          <p:cNvSpPr>
            <a:spLocks noGrp="1"/>
          </p:cNvSpPr>
          <p:nvPr>
            <p:ph idx="1"/>
          </p:nvPr>
        </p:nvSpPr>
        <p:spPr/>
        <p:txBody>
          <a:bodyPr/>
          <a:lstStyle/>
          <a:p>
            <a:pPr>
              <a:buFont typeface="Wingdings" pitchFamily="2" charset="2"/>
              <a:buChar char="Ø"/>
            </a:pPr>
            <a:r>
              <a:rPr lang="en-US" sz="1800" dirty="0"/>
              <a:t>Applications that require short startup times therefore necessitate a transition from PROFINET IO to </a:t>
            </a:r>
            <a:r>
              <a:rPr lang="en-US" sz="1800" dirty="0" err="1"/>
              <a:t>Interbus</a:t>
            </a:r>
            <a:r>
              <a:rPr lang="en-US" sz="1800" dirty="0"/>
              <a:t> or PROFIBUS</a:t>
            </a:r>
          </a:p>
          <a:p>
            <a:pPr>
              <a:buFont typeface="Wingdings" pitchFamily="2" charset="2"/>
              <a:buChar char="Ø"/>
            </a:pPr>
            <a:r>
              <a:rPr lang="en-US" sz="1800" dirty="0"/>
              <a:t>As a result of the requirement, the startup is divided into three classes.</a:t>
            </a:r>
          </a:p>
          <a:p>
            <a:pPr>
              <a:buNone/>
            </a:pPr>
            <a:endParaRPr lang="en-US" sz="1800" dirty="0"/>
          </a:p>
          <a:p>
            <a:pPr>
              <a:buNone/>
            </a:pPr>
            <a:r>
              <a:rPr lang="en-US" sz="1800" dirty="0">
                <a:solidFill>
                  <a:srgbClr val="FF0000"/>
                </a:solidFill>
              </a:rPr>
              <a:t>Normal </a:t>
            </a:r>
            <a:r>
              <a:rPr lang="en-US" sz="1800" dirty="0" err="1">
                <a:solidFill>
                  <a:srgbClr val="FF0000"/>
                </a:solidFill>
              </a:rPr>
              <a:t>StartUp</a:t>
            </a:r>
            <a:r>
              <a:rPr lang="en-US" sz="1800" dirty="0">
                <a:solidFill>
                  <a:srgbClr val="FF0000"/>
                </a:solidFill>
              </a:rPr>
              <a:t> (NSU)</a:t>
            </a:r>
          </a:p>
          <a:p>
            <a:pPr>
              <a:buFont typeface="Wingdings" pitchFamily="2" charset="2"/>
              <a:buChar char="§"/>
            </a:pPr>
            <a:r>
              <a:rPr lang="en-US" sz="1800" dirty="0"/>
              <a:t>Denotes the normal startup (7 seconds).</a:t>
            </a:r>
          </a:p>
          <a:p>
            <a:pPr>
              <a:buNone/>
            </a:pPr>
            <a:r>
              <a:rPr lang="en-US" sz="1800" dirty="0">
                <a:solidFill>
                  <a:srgbClr val="FF0000"/>
                </a:solidFill>
              </a:rPr>
              <a:t>Accelerated </a:t>
            </a:r>
            <a:r>
              <a:rPr lang="en-US" sz="1800" dirty="0" err="1">
                <a:solidFill>
                  <a:srgbClr val="FF0000"/>
                </a:solidFill>
              </a:rPr>
              <a:t>StartUp</a:t>
            </a:r>
            <a:r>
              <a:rPr lang="en-US" sz="1800" dirty="0">
                <a:solidFill>
                  <a:srgbClr val="FF0000"/>
                </a:solidFill>
              </a:rPr>
              <a:t> (ASU)</a:t>
            </a:r>
          </a:p>
          <a:p>
            <a:pPr>
              <a:buFont typeface="Wingdings" pitchFamily="2" charset="2"/>
              <a:buChar char="§"/>
            </a:pPr>
            <a:r>
              <a:rPr lang="en-US" sz="1800" dirty="0"/>
              <a:t>Denotes a accelerated startup of the I/O devices within a time of less than 2 seconds (future startup procedure).</a:t>
            </a:r>
          </a:p>
          <a:p>
            <a:pPr>
              <a:buNone/>
            </a:pPr>
            <a:r>
              <a:rPr lang="en-US" sz="1800" dirty="0">
                <a:solidFill>
                  <a:srgbClr val="FF0000"/>
                </a:solidFill>
              </a:rPr>
              <a:t>Fast </a:t>
            </a:r>
            <a:r>
              <a:rPr lang="en-US" sz="1800" dirty="0" err="1">
                <a:solidFill>
                  <a:srgbClr val="FF0000"/>
                </a:solidFill>
              </a:rPr>
              <a:t>StartUp</a:t>
            </a:r>
            <a:r>
              <a:rPr lang="en-US" sz="1800" dirty="0">
                <a:solidFill>
                  <a:srgbClr val="FF0000"/>
                </a:solidFill>
              </a:rPr>
              <a:t> (FSU)</a:t>
            </a:r>
          </a:p>
          <a:p>
            <a:pPr>
              <a:buFont typeface="Wingdings" pitchFamily="2" charset="2"/>
              <a:buChar char="§"/>
            </a:pPr>
            <a:r>
              <a:rPr lang="en-US" sz="1800" dirty="0"/>
              <a:t>Denotes a prioritized startup of selected I/O devices within a time less than 500 </a:t>
            </a:r>
            <a:r>
              <a:rPr lang="en-US" sz="1800" dirty="0" err="1"/>
              <a:t>ms.</a:t>
            </a:r>
            <a:endParaRPr lang="en-US" sz="1800" dirty="0"/>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Startup Frames</a:t>
            </a:r>
          </a:p>
        </p:txBody>
      </p:sp>
      <p:sp>
        <p:nvSpPr>
          <p:cNvPr id="4" name="Content Placeholder 3"/>
          <p:cNvSpPr>
            <a:spLocks noGrp="1"/>
          </p:cNvSpPr>
          <p:nvPr>
            <p:ph idx="1"/>
          </p:nvPr>
        </p:nvSpPr>
        <p:spPr/>
        <p:txBody>
          <a:bodyPr/>
          <a:lstStyle/>
          <a:p>
            <a:pPr>
              <a:buFont typeface="Wingdings" pitchFamily="2" charset="2"/>
              <a:buChar char="Ø"/>
            </a:pPr>
            <a:r>
              <a:rPr lang="en-US" dirty="0">
                <a:solidFill>
                  <a:srgbClr val="FF0000"/>
                </a:solidFill>
              </a:rPr>
              <a:t>Connect frame</a:t>
            </a:r>
            <a:r>
              <a:rPr lang="en-US" dirty="0"/>
              <a:t>: Establishment of an AR and the configured CRs.</a:t>
            </a:r>
          </a:p>
          <a:p>
            <a:pPr>
              <a:buFont typeface="Wingdings" pitchFamily="2" charset="2"/>
              <a:buChar char="Ø"/>
            </a:pPr>
            <a:r>
              <a:rPr lang="en-US" dirty="0">
                <a:solidFill>
                  <a:srgbClr val="FF0000"/>
                </a:solidFill>
              </a:rPr>
              <a:t>Write frame</a:t>
            </a:r>
            <a:r>
              <a:rPr lang="en-US" dirty="0"/>
              <a:t>: </a:t>
            </a:r>
            <a:r>
              <a:rPr lang="en-US" dirty="0" err="1"/>
              <a:t>Parameterizing</a:t>
            </a:r>
            <a:r>
              <a:rPr lang="en-US" dirty="0"/>
              <a:t> of all configured </a:t>
            </a:r>
            <a:r>
              <a:rPr lang="en-US" dirty="0" err="1"/>
              <a:t>submodules</a:t>
            </a:r>
            <a:r>
              <a:rPr lang="en-US" dirty="0"/>
              <a:t>.</a:t>
            </a:r>
          </a:p>
          <a:p>
            <a:pPr>
              <a:buFont typeface="Wingdings" pitchFamily="2" charset="2"/>
              <a:buChar char="Ø"/>
            </a:pPr>
            <a:r>
              <a:rPr lang="en-US" dirty="0" err="1">
                <a:solidFill>
                  <a:srgbClr val="FF0000"/>
                </a:solidFill>
              </a:rPr>
              <a:t>DControl</a:t>
            </a:r>
            <a:r>
              <a:rPr lang="en-US" dirty="0">
                <a:solidFill>
                  <a:srgbClr val="FF0000"/>
                </a:solidFill>
              </a:rPr>
              <a:t> frame</a:t>
            </a:r>
            <a:r>
              <a:rPr lang="en-US" dirty="0"/>
              <a:t>: End detection of parameterization of the IO-Controller (also called ‘</a:t>
            </a:r>
            <a:r>
              <a:rPr lang="en-US" dirty="0" err="1"/>
              <a:t>EndOfParameterization</a:t>
            </a:r>
            <a:r>
              <a:rPr lang="en-US" dirty="0"/>
              <a:t>’).</a:t>
            </a:r>
          </a:p>
          <a:p>
            <a:pPr>
              <a:buFont typeface="Wingdings" pitchFamily="2" charset="2"/>
              <a:buChar char="Ø"/>
            </a:pPr>
            <a:r>
              <a:rPr lang="en-US" dirty="0" err="1">
                <a:solidFill>
                  <a:srgbClr val="FF0000"/>
                </a:solidFill>
              </a:rPr>
              <a:t>CControl</a:t>
            </a:r>
            <a:r>
              <a:rPr lang="en-US" dirty="0">
                <a:solidFill>
                  <a:srgbClr val="FF0000"/>
                </a:solidFill>
              </a:rPr>
              <a:t> frame</a:t>
            </a:r>
            <a:r>
              <a:rPr lang="en-US" dirty="0"/>
              <a:t>: End detection of parameterization of the IO-Device (also called ‘Application Ready’).</a:t>
            </a:r>
          </a:p>
        </p:txBody>
      </p:sp>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3" name="Content Placeholder 2"/>
          <p:cNvSpPr>
            <a:spLocks noGrp="1"/>
          </p:cNvSpPr>
          <p:nvPr>
            <p:ph idx="1"/>
          </p:nvPr>
        </p:nvSpPr>
        <p:spPr/>
        <p:txBody>
          <a:bodyPr/>
          <a:lstStyle/>
          <a:p>
            <a:pPr>
              <a:buNone/>
            </a:pPr>
            <a:r>
              <a:rPr lang="en-US" dirty="0"/>
              <a:t>Not all layers are needed</a:t>
            </a:r>
          </a:p>
        </p:txBody>
      </p:sp>
      <p:pic>
        <p:nvPicPr>
          <p:cNvPr id="22530" name="Picture 2"/>
          <p:cNvPicPr>
            <a:picLocks noChangeAspect="1" noChangeArrowheads="1"/>
          </p:cNvPicPr>
          <p:nvPr/>
        </p:nvPicPr>
        <p:blipFill>
          <a:blip r:embed="rId2" cstate="print"/>
          <a:srcRect/>
          <a:stretch>
            <a:fillRect/>
          </a:stretch>
        </p:blipFill>
        <p:spPr bwMode="auto">
          <a:xfrm>
            <a:off x="685800" y="1600200"/>
            <a:ext cx="7848600" cy="4363259"/>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Myths and Facts</a:t>
            </a:r>
          </a:p>
        </p:txBody>
      </p:sp>
      <p:sp>
        <p:nvSpPr>
          <p:cNvPr id="3" name="Content Placeholder 2"/>
          <p:cNvSpPr>
            <a:spLocks noGrp="1"/>
          </p:cNvSpPr>
          <p:nvPr>
            <p:ph idx="1"/>
          </p:nvPr>
        </p:nvSpPr>
        <p:spPr/>
        <p:txBody>
          <a:bodyPr/>
          <a:lstStyle/>
          <a:p>
            <a:pPr>
              <a:buFont typeface="Wingdings" pitchFamily="2" charset="2"/>
              <a:buChar char="Ø"/>
            </a:pPr>
            <a:r>
              <a:rPr lang="en-US" sz="1600" dirty="0"/>
              <a:t>PROFIBUS runs at up to 12Mbit/s, whereas  PROFINET runs at 100Mbit/s. Therefore PROFINET  is about 8 times faster than PROFIBUS.</a:t>
            </a:r>
          </a:p>
          <a:p>
            <a:pPr>
              <a:buNone/>
            </a:pPr>
            <a:r>
              <a:rPr lang="en-US" sz="1600" dirty="0">
                <a:solidFill>
                  <a:srgbClr val="FF0000"/>
                </a:solidFill>
              </a:rPr>
              <a:t>   NOT TRUE!</a:t>
            </a:r>
          </a:p>
          <a:p>
            <a:pPr lvl="1"/>
            <a:r>
              <a:rPr lang="en-US" sz="1600" dirty="0"/>
              <a:t>PROFINET gives very similar performance to PROFIBUS.</a:t>
            </a:r>
          </a:p>
          <a:p>
            <a:pPr lvl="1"/>
            <a:endParaRPr lang="en-US" sz="1600" dirty="0"/>
          </a:p>
          <a:p>
            <a:pPr>
              <a:buFont typeface="Wingdings" pitchFamily="2" charset="2"/>
              <a:buChar char="Ø"/>
            </a:pPr>
            <a:r>
              <a:rPr lang="en-US" sz="1600" dirty="0"/>
              <a:t>PROFINET will replace PROFIBUS in the next five years.</a:t>
            </a:r>
          </a:p>
          <a:p>
            <a:pPr>
              <a:buNone/>
            </a:pPr>
            <a:r>
              <a:rPr lang="en-US" sz="1600" dirty="0">
                <a:solidFill>
                  <a:srgbClr val="FF0000"/>
                </a:solidFill>
              </a:rPr>
              <a:t>   NOT TRUE!</a:t>
            </a:r>
          </a:p>
          <a:p>
            <a:pPr lvl="1"/>
            <a:r>
              <a:rPr lang="en-US" sz="1600" dirty="0"/>
              <a:t>PROFINET will replace some PROFIBUS DP devices, but PROFIBUS PA will continue.</a:t>
            </a:r>
          </a:p>
          <a:p>
            <a:pPr lvl="1"/>
            <a:r>
              <a:rPr lang="en-US" sz="1600" dirty="0"/>
              <a:t>Both DP and PA will be supported for many years to come.</a:t>
            </a:r>
          </a:p>
          <a:p>
            <a:pPr lvl="1"/>
            <a:endParaRPr lang="en-US" sz="1800" dirty="0"/>
          </a:p>
          <a:p>
            <a:pPr>
              <a:buFont typeface="Wingdings" pitchFamily="2" charset="2"/>
              <a:buChar char="Ø"/>
            </a:pPr>
            <a:r>
              <a:rPr lang="en-US" sz="1600" dirty="0"/>
              <a:t>PROFINET is not standard Ethernet</a:t>
            </a:r>
          </a:p>
          <a:p>
            <a:pPr>
              <a:buNone/>
            </a:pPr>
            <a:r>
              <a:rPr lang="en-US" sz="1600" dirty="0"/>
              <a:t>   </a:t>
            </a:r>
            <a:r>
              <a:rPr lang="en-US" sz="1600" dirty="0">
                <a:solidFill>
                  <a:srgbClr val="FF0000"/>
                </a:solidFill>
              </a:rPr>
              <a:t>NOT TRUE!</a:t>
            </a:r>
          </a:p>
          <a:p>
            <a:pPr lvl="1"/>
            <a:r>
              <a:rPr lang="en-US" sz="1600" dirty="0">
                <a:ea typeface="+mn-ea"/>
                <a:cs typeface="+mn-cs"/>
              </a:rPr>
              <a:t>PROFINET always uses completely standard Ethernet. It just doesn’t always use TCP/IP protocols – only for not time critical communications.</a:t>
            </a:r>
          </a:p>
          <a:p>
            <a:endParaRPr lang="en-US" sz="1800" dirty="0"/>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pic>
        <p:nvPicPr>
          <p:cNvPr id="2050" name="Picture 2"/>
          <p:cNvPicPr>
            <a:picLocks noChangeAspect="1" noChangeArrowheads="1"/>
          </p:cNvPicPr>
          <p:nvPr/>
        </p:nvPicPr>
        <p:blipFill>
          <a:blip r:embed="rId2" cstate="print"/>
          <a:srcRect/>
          <a:stretch>
            <a:fillRect/>
          </a:stretch>
        </p:blipFill>
        <p:spPr bwMode="auto">
          <a:xfrm>
            <a:off x="1219200" y="1143000"/>
            <a:ext cx="6762750" cy="51816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pic>
        <p:nvPicPr>
          <p:cNvPr id="3074" name="Picture 2"/>
          <p:cNvPicPr>
            <a:picLocks noChangeAspect="1" noChangeArrowheads="1"/>
          </p:cNvPicPr>
          <p:nvPr/>
        </p:nvPicPr>
        <p:blipFill>
          <a:blip r:embed="rId2" cstate="print"/>
          <a:srcRect/>
          <a:stretch>
            <a:fillRect/>
          </a:stretch>
        </p:blipFill>
        <p:spPr bwMode="auto">
          <a:xfrm>
            <a:off x="1195388" y="1895475"/>
            <a:ext cx="6753225" cy="3067050"/>
          </a:xfrm>
          <a:prstGeom prst="rect">
            <a:avLst/>
          </a:prstGeom>
          <a:noFill/>
          <a:ln w="25400" cap="flat" cmpd="sng" algn="ctr">
            <a:solidFill>
              <a:schemeClr val="accent6">
                <a:lumMod val="75000"/>
              </a:schemeClr>
            </a:solidFill>
            <a:prstDash val="solid"/>
            <a:miter lim="800000"/>
            <a:headEnd/>
            <a:tailEnd/>
          </a:ln>
        </p:spPr>
      </p:pic>
      <p:sp>
        <p:nvSpPr>
          <p:cNvPr id="6" name="Content Placeholder 3"/>
          <p:cNvSpPr>
            <a:spLocks noGrp="1"/>
          </p:cNvSpPr>
          <p:nvPr>
            <p:ph idx="1"/>
          </p:nvPr>
        </p:nvSpPr>
        <p:spPr>
          <a:xfrm>
            <a:off x="563563" y="992188"/>
            <a:ext cx="7997825" cy="5032375"/>
          </a:xfrm>
        </p:spPr>
        <p:txBody>
          <a:bodyPr/>
          <a:lstStyle/>
          <a:p>
            <a:pPr>
              <a:buNone/>
            </a:pPr>
            <a:r>
              <a:rPr lang="en-US" dirty="0"/>
              <a:t>Prioritizing PROFINET RT Frames with VLAN-ID</a:t>
            </a:r>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Connection Request Frame:</a:t>
            </a:r>
          </a:p>
          <a:p>
            <a:endParaRPr lang="en-US" dirty="0"/>
          </a:p>
          <a:p>
            <a:endParaRPr lang="en-US" dirty="0"/>
          </a:p>
          <a:p>
            <a:endParaRPr lang="en-US" dirty="0"/>
          </a:p>
          <a:p>
            <a:endParaRPr lang="en-US" dirty="0"/>
          </a:p>
          <a:p>
            <a:r>
              <a:rPr lang="en-US" sz="1600" dirty="0"/>
              <a:t>What is transferred?</a:t>
            </a:r>
          </a:p>
          <a:p>
            <a:r>
              <a:rPr lang="en-US" sz="1200" dirty="0">
                <a:solidFill>
                  <a:srgbClr val="FF0000"/>
                </a:solidFill>
              </a:rPr>
              <a:t>RPC</a:t>
            </a:r>
            <a:r>
              <a:rPr lang="en-US" sz="1200" dirty="0"/>
              <a:t>: Version(CLRPC), format, Object UUID, Interface UUID,…</a:t>
            </a:r>
          </a:p>
          <a:p>
            <a:r>
              <a:rPr lang="en-US" sz="1200" dirty="0">
                <a:solidFill>
                  <a:srgbClr val="FF0000"/>
                </a:solidFill>
              </a:rPr>
              <a:t>NDR</a:t>
            </a:r>
            <a:r>
              <a:rPr lang="en-US" sz="1200" dirty="0"/>
              <a:t> (Network Data Representation): length of data, error codes...</a:t>
            </a:r>
          </a:p>
          <a:p>
            <a:r>
              <a:rPr lang="en-US" sz="1200" dirty="0">
                <a:solidFill>
                  <a:srgbClr val="FF0000"/>
                </a:solidFill>
              </a:rPr>
              <a:t>AR Block</a:t>
            </a:r>
            <a:r>
              <a:rPr lang="en-US" sz="1200" dirty="0"/>
              <a:t>: Version, ARUUID, session key, CMI-Object UUID, </a:t>
            </a:r>
            <a:r>
              <a:rPr lang="en-US" sz="1200" dirty="0" err="1"/>
              <a:t>CMInactivity</a:t>
            </a:r>
            <a:r>
              <a:rPr lang="en-US" sz="1200" dirty="0"/>
              <a:t>-Timeout, length, station name</a:t>
            </a:r>
          </a:p>
          <a:p>
            <a:r>
              <a:rPr lang="en-US" sz="1200" dirty="0">
                <a:solidFill>
                  <a:srgbClr val="FF0000"/>
                </a:solidFill>
              </a:rPr>
              <a:t>CR Input</a:t>
            </a:r>
            <a:r>
              <a:rPr lang="en-US" sz="1200" dirty="0"/>
              <a:t>: version, IOCR-prop (RT_CLASS_), IOCR data length, send clock, </a:t>
            </a:r>
            <a:r>
              <a:rPr lang="en-US" sz="1200" dirty="0" err="1"/>
              <a:t>red.ratio</a:t>
            </a:r>
            <a:r>
              <a:rPr lang="en-US" sz="1200" dirty="0"/>
              <a:t>, phase, send </a:t>
            </a:r>
            <a:r>
              <a:rPr lang="en-US" sz="1200" dirty="0" err="1"/>
              <a:t>offset,multicast</a:t>
            </a:r>
            <a:r>
              <a:rPr lang="en-US" sz="1200" dirty="0"/>
              <a:t> </a:t>
            </a:r>
            <a:r>
              <a:rPr lang="en-US" sz="1200" dirty="0" err="1"/>
              <a:t>Addr</a:t>
            </a:r>
            <a:r>
              <a:rPr lang="en-US" sz="1200" dirty="0"/>
              <a:t>. (01-0E-CF-00-01-00), API, slot, </a:t>
            </a:r>
            <a:r>
              <a:rPr lang="en-US" sz="1200" dirty="0" err="1"/>
              <a:t>subslot</a:t>
            </a:r>
            <a:r>
              <a:rPr lang="en-US" sz="1200" dirty="0"/>
              <a:t>, offset in frame,....</a:t>
            </a:r>
          </a:p>
          <a:p>
            <a:r>
              <a:rPr lang="en-US" sz="1200" dirty="0">
                <a:solidFill>
                  <a:srgbClr val="FF0000"/>
                </a:solidFill>
              </a:rPr>
              <a:t>CR Output</a:t>
            </a:r>
            <a:r>
              <a:rPr lang="en-US" sz="1200" dirty="0"/>
              <a:t>: version, IOCR-prop, IOCR data length, send </a:t>
            </a:r>
            <a:r>
              <a:rPr lang="en-US" sz="1200" dirty="0" err="1"/>
              <a:t>clock,red.ratio</a:t>
            </a:r>
            <a:r>
              <a:rPr lang="en-US" sz="1200" dirty="0"/>
              <a:t>, phase, send </a:t>
            </a:r>
            <a:r>
              <a:rPr lang="en-US" sz="1200" dirty="0" err="1"/>
              <a:t>offset,multicast</a:t>
            </a:r>
            <a:r>
              <a:rPr lang="en-US" sz="1200" dirty="0"/>
              <a:t> </a:t>
            </a:r>
            <a:r>
              <a:rPr lang="en-US" sz="1200" dirty="0" err="1"/>
              <a:t>Addr</a:t>
            </a:r>
            <a:r>
              <a:rPr lang="en-US" sz="1200" dirty="0"/>
              <a:t>.(01-0E-CF-00-01-00 f </a:t>
            </a:r>
            <a:r>
              <a:rPr lang="en-US" sz="1200" dirty="0" err="1"/>
              <a:t>orRT_CLASS</a:t>
            </a:r>
            <a:r>
              <a:rPr lang="en-US" sz="1200" dirty="0"/>
              <a:t>_ 2 and 3), API, slot, </a:t>
            </a:r>
            <a:r>
              <a:rPr lang="en-US" sz="1200" dirty="0" err="1"/>
              <a:t>su-bslot</a:t>
            </a:r>
            <a:r>
              <a:rPr lang="en-US" sz="1200" dirty="0"/>
              <a:t>, offset in frame,....</a:t>
            </a:r>
          </a:p>
          <a:p>
            <a:r>
              <a:rPr lang="en-US" sz="1200" dirty="0">
                <a:solidFill>
                  <a:srgbClr val="FF0000"/>
                </a:solidFill>
              </a:rPr>
              <a:t>Multicast CR</a:t>
            </a:r>
            <a:r>
              <a:rPr lang="en-US" sz="1200" dirty="0"/>
              <a:t>: Provider or Consumer</a:t>
            </a:r>
          </a:p>
          <a:p>
            <a:r>
              <a:rPr lang="en-US" sz="1200" dirty="0">
                <a:solidFill>
                  <a:srgbClr val="FF0000"/>
                </a:solidFill>
              </a:rPr>
              <a:t>Alarm</a:t>
            </a:r>
            <a:r>
              <a:rPr lang="en-US" sz="1200" dirty="0"/>
              <a:t>: version, 0x8892, time-out, VLAN tag, ...</a:t>
            </a:r>
          </a:p>
        </p:txBody>
      </p:sp>
      <p:pic>
        <p:nvPicPr>
          <p:cNvPr id="17410" name="Picture 2"/>
          <p:cNvPicPr>
            <a:picLocks noChangeAspect="1" noChangeArrowheads="1"/>
          </p:cNvPicPr>
          <p:nvPr/>
        </p:nvPicPr>
        <p:blipFill>
          <a:blip r:embed="rId2" cstate="print"/>
          <a:srcRect/>
          <a:stretch>
            <a:fillRect/>
          </a:stretch>
        </p:blipFill>
        <p:spPr bwMode="auto">
          <a:xfrm>
            <a:off x="914400" y="1447800"/>
            <a:ext cx="7115175" cy="21050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Creating Data structure:</a:t>
            </a:r>
          </a:p>
        </p:txBody>
      </p:sp>
      <p:pic>
        <p:nvPicPr>
          <p:cNvPr id="18434" name="Picture 2"/>
          <p:cNvPicPr>
            <a:picLocks noChangeAspect="1" noChangeArrowheads="1"/>
          </p:cNvPicPr>
          <p:nvPr/>
        </p:nvPicPr>
        <p:blipFill>
          <a:blip r:embed="rId2" cstate="print"/>
          <a:srcRect/>
          <a:stretch>
            <a:fillRect/>
          </a:stretch>
        </p:blipFill>
        <p:spPr bwMode="auto">
          <a:xfrm>
            <a:off x="2286000" y="1733550"/>
            <a:ext cx="3613347" cy="41338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6" name="Content Placeholder 3"/>
          <p:cNvSpPr>
            <a:spLocks noGrp="1"/>
          </p:cNvSpPr>
          <p:nvPr>
            <p:ph idx="1"/>
          </p:nvPr>
        </p:nvSpPr>
        <p:spPr>
          <a:xfrm>
            <a:off x="563563" y="992188"/>
            <a:ext cx="7997825" cy="5032375"/>
          </a:xfrm>
        </p:spPr>
        <p:txBody>
          <a:bodyPr/>
          <a:lstStyle/>
          <a:p>
            <a:pPr>
              <a:buNone/>
            </a:pPr>
            <a:r>
              <a:rPr lang="en-US" dirty="0"/>
              <a:t>Connection Request Frame:</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143000" y="1590675"/>
            <a:ext cx="6867525" cy="46577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pic>
        <p:nvPicPr>
          <p:cNvPr id="5122" name="Picture 2"/>
          <p:cNvPicPr>
            <a:picLocks noChangeAspect="1" noChangeArrowheads="1"/>
          </p:cNvPicPr>
          <p:nvPr/>
        </p:nvPicPr>
        <p:blipFill>
          <a:blip r:embed="rId2" cstate="print"/>
          <a:srcRect/>
          <a:stretch>
            <a:fillRect/>
          </a:stretch>
        </p:blipFill>
        <p:spPr bwMode="auto">
          <a:xfrm>
            <a:off x="1166813" y="1504950"/>
            <a:ext cx="6810375" cy="4743450"/>
          </a:xfrm>
          <a:prstGeom prst="rect">
            <a:avLst/>
          </a:prstGeom>
          <a:noFill/>
          <a:ln w="25400" cap="flat" cmpd="sng" algn="ctr">
            <a:solidFill>
              <a:schemeClr val="accent6">
                <a:lumMod val="75000"/>
              </a:schemeClr>
            </a:solidFill>
            <a:prstDash val="solid"/>
            <a:miter lim="800000"/>
            <a:headEnd/>
            <a:tailEnd/>
          </a:ln>
        </p:spPr>
      </p:pic>
      <p:sp>
        <p:nvSpPr>
          <p:cNvPr id="5" name="Content Placeholder 3"/>
          <p:cNvSpPr>
            <a:spLocks noGrp="1"/>
          </p:cNvSpPr>
          <p:nvPr>
            <p:ph idx="1"/>
          </p:nvPr>
        </p:nvSpPr>
        <p:spPr>
          <a:xfrm>
            <a:off x="563563" y="992188"/>
            <a:ext cx="7997825" cy="5032375"/>
          </a:xfrm>
        </p:spPr>
        <p:txBody>
          <a:bodyPr/>
          <a:lstStyle/>
          <a:p>
            <a:pPr>
              <a:buNone/>
            </a:pPr>
            <a:r>
              <a:rPr lang="en-US" dirty="0"/>
              <a:t>Transmitting Cyclical Data (Device -&gt; Controller):</a:t>
            </a:r>
          </a:p>
          <a:p>
            <a:endParaRPr lang="en-US" dirty="0"/>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Connection Response Frame</a:t>
            </a:r>
          </a:p>
        </p:txBody>
      </p:sp>
      <p:pic>
        <p:nvPicPr>
          <p:cNvPr id="19458" name="Picture 2"/>
          <p:cNvPicPr>
            <a:picLocks noChangeAspect="1" noChangeArrowheads="1"/>
          </p:cNvPicPr>
          <p:nvPr/>
        </p:nvPicPr>
        <p:blipFill>
          <a:blip r:embed="rId2" cstate="print"/>
          <a:srcRect/>
          <a:stretch>
            <a:fillRect/>
          </a:stretch>
        </p:blipFill>
        <p:spPr bwMode="auto">
          <a:xfrm>
            <a:off x="1143000" y="1547813"/>
            <a:ext cx="6434040" cy="477678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Read Frame</a:t>
            </a:r>
          </a:p>
        </p:txBody>
      </p:sp>
      <p:pic>
        <p:nvPicPr>
          <p:cNvPr id="1026" name="Picture 2"/>
          <p:cNvPicPr>
            <a:picLocks noChangeAspect="1" noChangeArrowheads="1"/>
          </p:cNvPicPr>
          <p:nvPr/>
        </p:nvPicPr>
        <p:blipFill>
          <a:blip r:embed="rId2" cstate="print"/>
          <a:srcRect/>
          <a:stretch>
            <a:fillRect/>
          </a:stretch>
        </p:blipFill>
        <p:spPr bwMode="auto">
          <a:xfrm>
            <a:off x="914400" y="1676400"/>
            <a:ext cx="7129462" cy="415974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Write Frame</a:t>
            </a:r>
          </a:p>
        </p:txBody>
      </p:sp>
      <p:pic>
        <p:nvPicPr>
          <p:cNvPr id="2050" name="Picture 2"/>
          <p:cNvPicPr>
            <a:picLocks noChangeAspect="1" noChangeArrowheads="1"/>
          </p:cNvPicPr>
          <p:nvPr/>
        </p:nvPicPr>
        <p:blipFill>
          <a:blip r:embed="rId2" cstate="print"/>
          <a:srcRect/>
          <a:stretch>
            <a:fillRect/>
          </a:stretch>
        </p:blipFill>
        <p:spPr bwMode="auto">
          <a:xfrm>
            <a:off x="1228725" y="1800225"/>
            <a:ext cx="6686550" cy="32575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End of Parameterization</a:t>
            </a:r>
          </a:p>
        </p:txBody>
      </p:sp>
      <p:pic>
        <p:nvPicPr>
          <p:cNvPr id="21506" name="Picture 2"/>
          <p:cNvPicPr>
            <a:picLocks noChangeAspect="1" noChangeArrowheads="1"/>
          </p:cNvPicPr>
          <p:nvPr/>
        </p:nvPicPr>
        <p:blipFill>
          <a:blip r:embed="rId2" cstate="print"/>
          <a:srcRect/>
          <a:stretch>
            <a:fillRect/>
          </a:stretch>
        </p:blipFill>
        <p:spPr bwMode="auto">
          <a:xfrm>
            <a:off x="1581150" y="1752600"/>
            <a:ext cx="5981700" cy="39624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Concepts</a:t>
            </a:r>
          </a:p>
        </p:txBody>
      </p:sp>
      <p:sp>
        <p:nvSpPr>
          <p:cNvPr id="3" name="Content Placeholder 2"/>
          <p:cNvSpPr>
            <a:spLocks noGrp="1"/>
          </p:cNvSpPr>
          <p:nvPr>
            <p:ph idx="1"/>
          </p:nvPr>
        </p:nvSpPr>
        <p:spPr/>
        <p:txBody>
          <a:bodyPr/>
          <a:lstStyle/>
          <a:p>
            <a:pPr>
              <a:buFont typeface="Wingdings" pitchFamily="2" charset="2"/>
              <a:buChar char="Ø"/>
            </a:pPr>
            <a:r>
              <a:rPr lang="en-US" sz="1800" dirty="0"/>
              <a:t>PROFINET IO</a:t>
            </a:r>
          </a:p>
          <a:p>
            <a:pPr>
              <a:buNone/>
            </a:pPr>
            <a:r>
              <a:rPr lang="en-US" sz="1800" dirty="0"/>
              <a:t>   Used for modular distributed applications using Remote I/Os, Drives, HMIs, Smart MCCs</a:t>
            </a:r>
          </a:p>
          <a:p>
            <a:pPr>
              <a:buNone/>
            </a:pPr>
            <a:endParaRPr lang="en-US" sz="1800" dirty="0"/>
          </a:p>
          <a:p>
            <a:pPr>
              <a:buFont typeface="Wingdings" pitchFamily="2" charset="2"/>
              <a:buChar char="Ø"/>
            </a:pPr>
            <a:r>
              <a:rPr lang="en-US" sz="1800" dirty="0"/>
              <a:t>PROFINET CBA (Component Based Automation)</a:t>
            </a:r>
          </a:p>
          <a:p>
            <a:pPr>
              <a:buNone/>
            </a:pPr>
            <a:r>
              <a:rPr lang="en-US" sz="1800" dirty="0"/>
              <a:t>   Used for Machine to Machine communication</a:t>
            </a:r>
          </a:p>
          <a:p>
            <a:pPr>
              <a:buNone/>
            </a:pPr>
            <a:endParaRPr lang="en-US" dirty="0"/>
          </a:p>
          <a:p>
            <a:pPr>
              <a:buNone/>
            </a:pP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819400" y="3581400"/>
            <a:ext cx="2895600" cy="2445069"/>
          </a:xfrm>
          <a:prstGeom prst="rect">
            <a:avLst/>
          </a:prstGeom>
          <a:noFill/>
          <a:ln w="25400" cap="flat" cmpd="sng" algn="ctr">
            <a:noFill/>
            <a:prstDash val="solid"/>
            <a:miter lim="800000"/>
            <a:headEnd/>
            <a:tailEnd/>
          </a:ln>
        </p:spPr>
      </p:pic>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4" name="Content Placeholder 3"/>
          <p:cNvSpPr>
            <a:spLocks noGrp="1"/>
          </p:cNvSpPr>
          <p:nvPr>
            <p:ph idx="1"/>
          </p:nvPr>
        </p:nvSpPr>
        <p:spPr/>
        <p:txBody>
          <a:bodyPr/>
          <a:lstStyle/>
          <a:p>
            <a:pPr>
              <a:buNone/>
            </a:pPr>
            <a:r>
              <a:rPr lang="en-US" dirty="0"/>
              <a:t>Ready Frame</a:t>
            </a:r>
          </a:p>
        </p:txBody>
      </p:sp>
      <p:pic>
        <p:nvPicPr>
          <p:cNvPr id="20483" name="Picture 3"/>
          <p:cNvPicPr>
            <a:picLocks noChangeAspect="1" noChangeArrowheads="1"/>
          </p:cNvPicPr>
          <p:nvPr/>
        </p:nvPicPr>
        <p:blipFill>
          <a:blip r:embed="rId3" cstate="print"/>
          <a:srcRect/>
          <a:stretch>
            <a:fillRect/>
          </a:stretch>
        </p:blipFill>
        <p:spPr bwMode="auto">
          <a:xfrm>
            <a:off x="1066800" y="2057400"/>
            <a:ext cx="6924675" cy="3848100"/>
          </a:xfrm>
          <a:prstGeom prst="rect">
            <a:avLst/>
          </a:prstGeom>
          <a:noFill/>
          <a:ln w="25400" cap="flat" cmpd="sng" algn="ctr">
            <a:solidFill>
              <a:schemeClr val="accent6">
                <a:lumMod val="75000"/>
              </a:schemeClr>
            </a:solidFill>
            <a:prstDash val="solid"/>
            <a:miter lim="800000"/>
            <a:headEnd/>
            <a:tailEnd/>
          </a:ln>
        </p:spPr>
      </p:pic>
    </p:spTree>
  </p:cSld>
  <p:clrMapOvr>
    <a:overrideClrMapping bg1="lt1" tx1="dk1" bg2="lt2" tx2="dk2" accent1="accent1" accent2="accent2" accent3="accent3" accent4="accent4" accent5="accent5" accent6="accent6" hlink="hlink" folHlink="folHlink"/>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IO Frame Structure</a:t>
            </a:r>
          </a:p>
        </p:txBody>
      </p:sp>
      <p:sp>
        <p:nvSpPr>
          <p:cNvPr id="3" name="Content Placeholder 2"/>
          <p:cNvSpPr>
            <a:spLocks noGrp="1"/>
          </p:cNvSpPr>
          <p:nvPr>
            <p:ph idx="1"/>
          </p:nvPr>
        </p:nvSpPr>
        <p:spPr/>
        <p:txBody>
          <a:bodyPr/>
          <a:lstStyle/>
          <a:p>
            <a:r>
              <a:rPr lang="en-US" dirty="0"/>
              <a:t>Alarm Frame</a:t>
            </a:r>
          </a:p>
        </p:txBody>
      </p:sp>
      <p:pic>
        <p:nvPicPr>
          <p:cNvPr id="3074" name="Picture 2"/>
          <p:cNvPicPr>
            <a:picLocks noChangeAspect="1" noChangeArrowheads="1"/>
          </p:cNvPicPr>
          <p:nvPr/>
        </p:nvPicPr>
        <p:blipFill>
          <a:blip r:embed="rId2" cstate="print"/>
          <a:srcRect/>
          <a:stretch>
            <a:fillRect/>
          </a:stretch>
        </p:blipFill>
        <p:spPr bwMode="auto">
          <a:xfrm>
            <a:off x="1371600" y="1524000"/>
            <a:ext cx="6629400" cy="46196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PROFINET Features</a:t>
            </a:r>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dirty="0"/>
              <a:t>Simple Device Replacement</a:t>
            </a:r>
          </a:p>
        </p:txBody>
      </p:sp>
      <p:pic>
        <p:nvPicPr>
          <p:cNvPr id="4098" name="Picture 2"/>
          <p:cNvPicPr>
            <a:picLocks noChangeAspect="1" noChangeArrowheads="1"/>
          </p:cNvPicPr>
          <p:nvPr/>
        </p:nvPicPr>
        <p:blipFill>
          <a:blip r:embed="rId2" cstate="print"/>
          <a:srcRect/>
          <a:stretch>
            <a:fillRect/>
          </a:stretch>
        </p:blipFill>
        <p:spPr bwMode="auto">
          <a:xfrm>
            <a:off x="685800" y="1582592"/>
            <a:ext cx="8048625" cy="451340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dirty="0"/>
              <a:t>Configuration-in-Run (</a:t>
            </a:r>
            <a:r>
              <a:rPr lang="en-US" dirty="0" err="1"/>
              <a:t>CiR</a:t>
            </a:r>
            <a:r>
              <a:rPr lang="en-US" dirty="0"/>
              <a:t>)</a:t>
            </a:r>
          </a:p>
          <a:p>
            <a:pPr>
              <a:buFont typeface="Wingdings" pitchFamily="2" charset="2"/>
              <a:buChar char="Ø"/>
            </a:pPr>
            <a:r>
              <a:rPr lang="en-US" sz="1400" dirty="0"/>
              <a:t>Uninterrupted plant operation including when reconfiguring devices and networks and when inserting, removing, or replacing devices or individual modules plays an important role in process automation .</a:t>
            </a:r>
          </a:p>
          <a:p>
            <a:pPr>
              <a:buFont typeface="Wingdings" pitchFamily="2" charset="2"/>
              <a:buChar char="Ø"/>
            </a:pPr>
            <a:r>
              <a:rPr lang="en-US" sz="1400" dirty="0"/>
              <a:t>All of these “Configuration in Run” measures (</a:t>
            </a:r>
            <a:r>
              <a:rPr lang="en-US" sz="1400" dirty="0" err="1"/>
              <a:t>CiR</a:t>
            </a:r>
            <a:r>
              <a:rPr lang="en-US" sz="1400" dirty="0"/>
              <a:t>) are carried out in PROFINET </a:t>
            </a:r>
            <a:r>
              <a:rPr lang="en-US" sz="1400" dirty="0" err="1"/>
              <a:t>bumpless</a:t>
            </a:r>
            <a:r>
              <a:rPr lang="en-US" sz="1400" dirty="0"/>
              <a:t> and without adversely affecting network communication. This ensures that plant repairs, modifications, or expansions can be performed without a plant shutdown in continuous production processes, as well.</a:t>
            </a:r>
          </a:p>
        </p:txBody>
      </p:sp>
      <p:pic>
        <p:nvPicPr>
          <p:cNvPr id="5122" name="Picture 2"/>
          <p:cNvPicPr>
            <a:picLocks noChangeAspect="1" noChangeArrowheads="1"/>
          </p:cNvPicPr>
          <p:nvPr/>
        </p:nvPicPr>
        <p:blipFill>
          <a:blip r:embed="rId2" cstate="print"/>
          <a:srcRect/>
          <a:stretch>
            <a:fillRect/>
          </a:stretch>
        </p:blipFill>
        <p:spPr bwMode="auto">
          <a:xfrm>
            <a:off x="2209800" y="3349212"/>
            <a:ext cx="4038600" cy="2822988"/>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sz="2200" dirty="0"/>
              <a:t>Device Discovery (Neighborhood Detection) via LLDP</a:t>
            </a:r>
          </a:p>
          <a:p>
            <a:pPr>
              <a:buFont typeface="Wingdings" pitchFamily="2" charset="2"/>
              <a:buChar char="Ø"/>
            </a:pPr>
            <a:r>
              <a:rPr lang="en-US" sz="1400" dirty="0"/>
              <a:t>Automation systems can be configured flexibly in a line, star, or tree structure. To  compare the specified and actual topologies, i.e., to determine which field devices are connected to which switch port and to identify the respective port neighbor, LLDP according to IEEE 802.1 AB was applied in PROFINET IO.</a:t>
            </a:r>
          </a:p>
          <a:p>
            <a:pPr>
              <a:buFont typeface="Wingdings" pitchFamily="2" charset="2"/>
              <a:buChar char="Ø"/>
            </a:pPr>
            <a:r>
              <a:rPr lang="en-US" sz="1400" dirty="0"/>
              <a:t>PROFINET field devices exchange existing addressing information with connected neighbor devices via each switch port. The neighbor devices are thereby unambiguously identified and their physical location is determined (example in Figure 12: The delta device is connected to port 003 of switch 1 via port 001).</a:t>
            </a:r>
          </a:p>
        </p:txBody>
      </p:sp>
      <p:pic>
        <p:nvPicPr>
          <p:cNvPr id="6146" name="Picture 2"/>
          <p:cNvPicPr>
            <a:picLocks noChangeAspect="1" noChangeArrowheads="1"/>
          </p:cNvPicPr>
          <p:nvPr/>
        </p:nvPicPr>
        <p:blipFill>
          <a:blip r:embed="rId2" cstate="print"/>
          <a:srcRect/>
          <a:stretch>
            <a:fillRect/>
          </a:stretch>
        </p:blipFill>
        <p:spPr bwMode="auto">
          <a:xfrm>
            <a:off x="661533" y="3505200"/>
            <a:ext cx="3605667" cy="2590800"/>
          </a:xfrm>
          <a:prstGeom prst="rect">
            <a:avLst/>
          </a:prstGeom>
          <a:noFill/>
          <a:ln w="25400" cap="flat" cmpd="sng" algn="ctr">
            <a:solidFill>
              <a:schemeClr val="accent6">
                <a:lumMod val="75000"/>
              </a:schemeClr>
            </a:solidFill>
            <a:prstDash val="solid"/>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495800" y="3505200"/>
            <a:ext cx="4095750" cy="25908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sz="2200" dirty="0"/>
              <a:t>Device Fast </a:t>
            </a:r>
            <a:r>
              <a:rPr lang="en-US" sz="2200" dirty="0" err="1"/>
              <a:t>StartUp</a:t>
            </a:r>
            <a:r>
              <a:rPr lang="en-US" sz="2200" dirty="0"/>
              <a:t> (FSU)</a:t>
            </a:r>
          </a:p>
          <a:p>
            <a:pPr>
              <a:buFont typeface="Wingdings" pitchFamily="2" charset="2"/>
              <a:buChar char="Ø"/>
            </a:pPr>
            <a:r>
              <a:rPr lang="en-US" sz="1400" dirty="0"/>
              <a:t>Fast Start Up (FSU) defines an optimized system power-up in which data exchange begins much faster starting with the second power-up since many parameters are already stored in the field devices. This optional path can be used in parallel to standard power-up (which is still used after a Power On and during the first power-up or reset). It must be possible to store communication parameters retentively for this.</a:t>
            </a:r>
          </a:p>
        </p:txBody>
      </p:sp>
      <p:pic>
        <p:nvPicPr>
          <p:cNvPr id="7170" name="Picture 2"/>
          <p:cNvPicPr>
            <a:picLocks noChangeAspect="1" noChangeArrowheads="1"/>
          </p:cNvPicPr>
          <p:nvPr/>
        </p:nvPicPr>
        <p:blipFill>
          <a:blip r:embed="rId2" cstate="print"/>
          <a:srcRect/>
          <a:stretch>
            <a:fillRect/>
          </a:stretch>
        </p:blipFill>
        <p:spPr bwMode="auto">
          <a:xfrm>
            <a:off x="1219200" y="2819400"/>
            <a:ext cx="6515100" cy="33147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sz="2200" dirty="0"/>
              <a:t>Device Fast </a:t>
            </a:r>
            <a:r>
              <a:rPr lang="en-US" sz="2200" dirty="0" err="1"/>
              <a:t>StartUp</a:t>
            </a:r>
            <a:r>
              <a:rPr lang="en-US" sz="2200" dirty="0"/>
              <a:t> (FSU) </a:t>
            </a:r>
            <a:r>
              <a:rPr lang="en-US" sz="2200" dirty="0" err="1"/>
              <a:t>contd</a:t>
            </a:r>
            <a:r>
              <a:rPr lang="en-US" sz="2200" dirty="0"/>
              <a:t>…</a:t>
            </a:r>
          </a:p>
        </p:txBody>
      </p:sp>
      <p:pic>
        <p:nvPicPr>
          <p:cNvPr id="5" name="Picture 2"/>
          <p:cNvPicPr>
            <a:picLocks noChangeAspect="1" noChangeArrowheads="1"/>
          </p:cNvPicPr>
          <p:nvPr/>
        </p:nvPicPr>
        <p:blipFill>
          <a:blip r:embed="rId2" cstate="print"/>
          <a:srcRect/>
          <a:stretch>
            <a:fillRect/>
          </a:stretch>
        </p:blipFill>
        <p:spPr bwMode="auto">
          <a:xfrm>
            <a:off x="2133600" y="1523999"/>
            <a:ext cx="4343400" cy="463574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sz="2200" dirty="0"/>
              <a:t>Web Integration</a:t>
            </a:r>
          </a:p>
        </p:txBody>
      </p:sp>
      <p:pic>
        <p:nvPicPr>
          <p:cNvPr id="9218" name="Picture 2"/>
          <p:cNvPicPr>
            <a:picLocks noChangeAspect="1" noChangeArrowheads="1"/>
          </p:cNvPicPr>
          <p:nvPr/>
        </p:nvPicPr>
        <p:blipFill>
          <a:blip r:embed="rId2" cstate="print"/>
          <a:srcRect/>
          <a:stretch>
            <a:fillRect/>
          </a:stretch>
        </p:blipFill>
        <p:spPr bwMode="auto">
          <a:xfrm>
            <a:off x="990600" y="1524000"/>
            <a:ext cx="7186612" cy="4586351"/>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a:xfrm>
            <a:off x="533400" y="990600"/>
            <a:ext cx="7997825" cy="5032375"/>
          </a:xfrm>
        </p:spPr>
        <p:txBody>
          <a:bodyPr/>
          <a:lstStyle/>
          <a:p>
            <a:pPr>
              <a:buNone/>
            </a:pPr>
            <a:r>
              <a:rPr lang="en-US" sz="2200" dirty="0"/>
              <a:t>Tool Calling Interface (TCI)</a:t>
            </a:r>
          </a:p>
          <a:p>
            <a:pPr>
              <a:buFont typeface="Wingdings" pitchFamily="2" charset="2"/>
              <a:buChar char="Ø"/>
            </a:pPr>
            <a:r>
              <a:rPr lang="en-US" sz="1600" dirty="0"/>
              <a:t>Complex devices, such as drives, laser scanners, etc., often have their own engineering software and tools for making settings for these </a:t>
            </a:r>
            <a:r>
              <a:rPr lang="en-US" sz="1600" dirty="0" err="1"/>
              <a:t>IODevices</a:t>
            </a:r>
            <a:r>
              <a:rPr lang="en-US" sz="1600" dirty="0"/>
              <a:t>.</a:t>
            </a:r>
          </a:p>
          <a:p>
            <a:pPr>
              <a:buFont typeface="Wingdings" pitchFamily="2" charset="2"/>
              <a:buChar char="Ø"/>
            </a:pPr>
            <a:r>
              <a:rPr lang="en-US" sz="1600" dirty="0"/>
              <a:t>With the tool calling interface (TCI) these device tools can now be called directly from the plant engineering system for parameter assignment and diagnostics. In this case, the communication of PROFINET is used directly for the settings in the field device. </a:t>
            </a:r>
          </a:p>
          <a:p>
            <a:pPr>
              <a:buFont typeface="Wingdings" pitchFamily="2" charset="2"/>
              <a:buChar char="Ø"/>
            </a:pPr>
            <a:r>
              <a:rPr lang="en-US" sz="1600" dirty="0"/>
              <a:t>In addition to the directly integrated device tools, other technologies such as EDDL and FDT can also be used with appropriate adaption software. </a:t>
            </a:r>
          </a:p>
          <a:p>
            <a:pPr>
              <a:buFont typeface="Wingdings" pitchFamily="2" charset="2"/>
              <a:buChar char="Ø"/>
            </a:pPr>
            <a:r>
              <a:rPr lang="en-US" sz="1600" dirty="0"/>
              <a:t>TCI consists of the following</a:t>
            </a:r>
          </a:p>
          <a:p>
            <a:pPr>
              <a:buNone/>
            </a:pPr>
            <a:r>
              <a:rPr lang="en-US" sz="1600" dirty="0"/>
              <a:t>Main components:</a:t>
            </a:r>
          </a:p>
          <a:p>
            <a:pPr>
              <a:buFont typeface="Wingdings" pitchFamily="2" charset="2"/>
              <a:buChar char="Ø"/>
            </a:pPr>
            <a:r>
              <a:rPr lang="en-US" sz="1600" dirty="0"/>
              <a:t> Call interface: The user can call various field device user interfaces (Device Tools = DT) from the engineering system (ES). Functions are primarily initiated in the device tools through user interaction.</a:t>
            </a:r>
          </a:p>
          <a:p>
            <a:pPr>
              <a:buFont typeface="Wingdings" pitchFamily="2" charset="2"/>
              <a:buChar char="Ø"/>
            </a:pPr>
            <a:r>
              <a:rPr lang="en-US" sz="1600" dirty="0"/>
              <a:t> Communication interface: The TCI communication server allows the field device user interface (DT) to communicate with the field device.</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Vs PROFIBUS</a:t>
            </a:r>
          </a:p>
        </p:txBody>
      </p:sp>
      <p:pic>
        <p:nvPicPr>
          <p:cNvPr id="1026" name="Picture 2"/>
          <p:cNvPicPr>
            <a:picLocks noChangeAspect="1" noChangeArrowheads="1"/>
          </p:cNvPicPr>
          <p:nvPr/>
        </p:nvPicPr>
        <p:blipFill>
          <a:blip r:embed="rId2" cstate="print"/>
          <a:srcRect/>
          <a:stretch>
            <a:fillRect/>
          </a:stretch>
        </p:blipFill>
        <p:spPr bwMode="auto">
          <a:xfrm>
            <a:off x="152400" y="1066800"/>
            <a:ext cx="8810625" cy="4820908"/>
          </a:xfrm>
          <a:prstGeom prst="rect">
            <a:avLst/>
          </a:prstGeom>
          <a:noFill/>
          <a:ln w="9525">
            <a:noFill/>
            <a:miter lim="800000"/>
            <a:headEnd/>
            <a:tailEnd/>
          </a:ln>
        </p:spPr>
      </p:pic>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pic>
        <p:nvPicPr>
          <p:cNvPr id="10242" name="Picture 2"/>
          <p:cNvPicPr>
            <a:picLocks noChangeAspect="1" noChangeArrowheads="1"/>
          </p:cNvPicPr>
          <p:nvPr/>
        </p:nvPicPr>
        <p:blipFill>
          <a:blip r:embed="rId2" cstate="print"/>
          <a:srcRect/>
          <a:stretch>
            <a:fillRect/>
          </a:stretch>
        </p:blipFill>
        <p:spPr bwMode="auto">
          <a:xfrm>
            <a:off x="1143000" y="1524000"/>
            <a:ext cx="6705600" cy="4849198"/>
          </a:xfrm>
          <a:prstGeom prst="rect">
            <a:avLst/>
          </a:prstGeom>
          <a:noFill/>
          <a:ln w="25400" cap="flat" cmpd="sng" algn="ctr">
            <a:solidFill>
              <a:schemeClr val="accent6">
                <a:lumMod val="75000"/>
              </a:schemeClr>
            </a:solidFill>
            <a:prstDash val="solid"/>
            <a:miter lim="800000"/>
            <a:headEnd/>
            <a:tailEnd/>
          </a:ln>
        </p:spPr>
      </p:pic>
      <p:sp>
        <p:nvSpPr>
          <p:cNvPr id="5" name="Content Placeholder 2"/>
          <p:cNvSpPr>
            <a:spLocks noGrp="1"/>
          </p:cNvSpPr>
          <p:nvPr>
            <p:ph idx="1"/>
          </p:nvPr>
        </p:nvSpPr>
        <p:spPr>
          <a:xfrm>
            <a:off x="533400" y="990600"/>
            <a:ext cx="7997825" cy="5032375"/>
          </a:xfrm>
        </p:spPr>
        <p:txBody>
          <a:bodyPr/>
          <a:lstStyle/>
          <a:p>
            <a:pPr>
              <a:buNone/>
            </a:pPr>
            <a:r>
              <a:rPr lang="en-US" sz="2200" dirty="0"/>
              <a:t>Tool Calling Interface (TCI) </a:t>
            </a:r>
            <a:r>
              <a:rPr lang="en-US" sz="2200" dirty="0" err="1"/>
              <a:t>contd</a:t>
            </a:r>
            <a:r>
              <a:rPr lang="en-US" sz="2200" dirty="0"/>
              <a:t>…</a:t>
            </a:r>
          </a:p>
        </p:txBody>
      </p:sp>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5" name="Content Placeholder 2"/>
          <p:cNvSpPr>
            <a:spLocks noGrp="1"/>
          </p:cNvSpPr>
          <p:nvPr>
            <p:ph idx="1"/>
          </p:nvPr>
        </p:nvSpPr>
        <p:spPr>
          <a:xfrm>
            <a:off x="533400" y="990600"/>
            <a:ext cx="7997825" cy="5032375"/>
          </a:xfrm>
        </p:spPr>
        <p:txBody>
          <a:bodyPr/>
          <a:lstStyle/>
          <a:p>
            <a:pPr>
              <a:buNone/>
            </a:pPr>
            <a:r>
              <a:rPr lang="en-US" sz="2200" dirty="0"/>
              <a:t>Shared Device</a:t>
            </a:r>
          </a:p>
          <a:p>
            <a:pPr>
              <a:buFont typeface="Wingdings" pitchFamily="2" charset="2"/>
              <a:buChar char="Ø"/>
            </a:pPr>
            <a:r>
              <a:rPr lang="en-US" sz="2200" dirty="0"/>
              <a:t>Sharing is at sub-module level</a:t>
            </a:r>
          </a:p>
        </p:txBody>
      </p:sp>
      <p:pic>
        <p:nvPicPr>
          <p:cNvPr id="11267" name="Picture 3"/>
          <p:cNvPicPr>
            <a:picLocks noChangeAspect="1" noChangeArrowheads="1"/>
          </p:cNvPicPr>
          <p:nvPr/>
        </p:nvPicPr>
        <p:blipFill>
          <a:blip r:embed="rId2" cstate="print"/>
          <a:srcRect/>
          <a:stretch>
            <a:fillRect/>
          </a:stretch>
        </p:blipFill>
        <p:spPr bwMode="auto">
          <a:xfrm>
            <a:off x="2667000" y="1981200"/>
            <a:ext cx="3505200" cy="42386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5" name="Content Placeholder 2"/>
          <p:cNvSpPr>
            <a:spLocks noGrp="1"/>
          </p:cNvSpPr>
          <p:nvPr>
            <p:ph idx="1"/>
          </p:nvPr>
        </p:nvSpPr>
        <p:spPr>
          <a:xfrm>
            <a:off x="533400" y="990600"/>
            <a:ext cx="7997825" cy="5032375"/>
          </a:xfrm>
        </p:spPr>
        <p:txBody>
          <a:bodyPr/>
          <a:lstStyle/>
          <a:p>
            <a:pPr>
              <a:buNone/>
            </a:pPr>
            <a:r>
              <a:rPr lang="en-US" sz="2200" dirty="0" err="1"/>
              <a:t>i</a:t>
            </a:r>
            <a:r>
              <a:rPr lang="en-US" sz="2200" dirty="0"/>
              <a:t>-Device</a:t>
            </a:r>
          </a:p>
        </p:txBody>
      </p:sp>
      <p:pic>
        <p:nvPicPr>
          <p:cNvPr id="12290" name="Picture 2"/>
          <p:cNvPicPr>
            <a:picLocks noChangeAspect="1" noChangeArrowheads="1"/>
          </p:cNvPicPr>
          <p:nvPr/>
        </p:nvPicPr>
        <p:blipFill>
          <a:blip r:embed="rId2" cstate="print"/>
          <a:srcRect/>
          <a:stretch>
            <a:fillRect/>
          </a:stretch>
        </p:blipFill>
        <p:spPr bwMode="auto">
          <a:xfrm>
            <a:off x="1219200" y="1524000"/>
            <a:ext cx="6572250" cy="47529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5" name="Content Placeholder 2"/>
          <p:cNvSpPr>
            <a:spLocks noGrp="1"/>
          </p:cNvSpPr>
          <p:nvPr>
            <p:ph idx="1"/>
          </p:nvPr>
        </p:nvSpPr>
        <p:spPr>
          <a:xfrm>
            <a:off x="533400" y="990600"/>
            <a:ext cx="7997825" cy="5032375"/>
          </a:xfrm>
        </p:spPr>
        <p:txBody>
          <a:bodyPr/>
          <a:lstStyle/>
          <a:p>
            <a:pPr>
              <a:buNone/>
            </a:pPr>
            <a:r>
              <a:rPr lang="en-US" sz="2200" dirty="0"/>
              <a:t>Shared + </a:t>
            </a:r>
            <a:r>
              <a:rPr lang="en-US" sz="2200" dirty="0" err="1"/>
              <a:t>i</a:t>
            </a:r>
            <a:r>
              <a:rPr lang="en-US" sz="2200" dirty="0"/>
              <a:t>-Device</a:t>
            </a:r>
          </a:p>
        </p:txBody>
      </p:sp>
      <p:pic>
        <p:nvPicPr>
          <p:cNvPr id="13314" name="Picture 2"/>
          <p:cNvPicPr>
            <a:picLocks noChangeAspect="1" noChangeArrowheads="1"/>
          </p:cNvPicPr>
          <p:nvPr/>
        </p:nvPicPr>
        <p:blipFill>
          <a:blip r:embed="rId2" cstate="print"/>
          <a:srcRect/>
          <a:stretch>
            <a:fillRect/>
          </a:stretch>
        </p:blipFill>
        <p:spPr bwMode="auto">
          <a:xfrm>
            <a:off x="1447800" y="1828800"/>
            <a:ext cx="6305550" cy="39052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pic>
        <p:nvPicPr>
          <p:cNvPr id="14338" name="Picture 2"/>
          <p:cNvPicPr>
            <a:picLocks noChangeAspect="1" noChangeArrowheads="1"/>
          </p:cNvPicPr>
          <p:nvPr/>
        </p:nvPicPr>
        <p:blipFill>
          <a:blip r:embed="rId2" cstate="print"/>
          <a:srcRect/>
          <a:stretch>
            <a:fillRect/>
          </a:stretch>
        </p:blipFill>
        <p:spPr bwMode="auto">
          <a:xfrm>
            <a:off x="762000" y="1600200"/>
            <a:ext cx="7483642" cy="4267200"/>
          </a:xfrm>
          <a:prstGeom prst="rect">
            <a:avLst/>
          </a:prstGeom>
          <a:noFill/>
          <a:ln w="25400" cap="flat" cmpd="sng" algn="ctr">
            <a:solidFill>
              <a:schemeClr val="accent6">
                <a:lumMod val="75000"/>
              </a:schemeClr>
            </a:solidFill>
            <a:prstDash val="solid"/>
            <a:miter lim="800000"/>
            <a:headEnd/>
            <a:tailEnd/>
          </a:ln>
        </p:spPr>
      </p:pic>
      <p:sp>
        <p:nvSpPr>
          <p:cNvPr id="5" name="Content Placeholder 2"/>
          <p:cNvSpPr>
            <a:spLocks noGrp="1"/>
          </p:cNvSpPr>
          <p:nvPr>
            <p:ph idx="1"/>
          </p:nvPr>
        </p:nvSpPr>
        <p:spPr>
          <a:xfrm>
            <a:off x="533400" y="990600"/>
            <a:ext cx="7997825" cy="5032375"/>
          </a:xfrm>
        </p:spPr>
        <p:txBody>
          <a:bodyPr/>
          <a:lstStyle/>
          <a:p>
            <a:pPr>
              <a:buNone/>
            </a:pPr>
            <a:r>
              <a:rPr lang="en-US" sz="2200" dirty="0"/>
              <a:t>Network Management using SNMP</a:t>
            </a:r>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5" name="Content Placeholder 2"/>
          <p:cNvSpPr>
            <a:spLocks noGrp="1"/>
          </p:cNvSpPr>
          <p:nvPr>
            <p:ph idx="1"/>
          </p:nvPr>
        </p:nvSpPr>
        <p:spPr>
          <a:xfrm>
            <a:off x="533400" y="990600"/>
            <a:ext cx="7997825" cy="5032375"/>
          </a:xfrm>
        </p:spPr>
        <p:txBody>
          <a:bodyPr/>
          <a:lstStyle/>
          <a:p>
            <a:pPr>
              <a:buNone/>
            </a:pPr>
            <a:r>
              <a:rPr lang="en-US" sz="2200" dirty="0"/>
              <a:t>Network Management using SNMP</a:t>
            </a:r>
          </a:p>
        </p:txBody>
      </p:sp>
      <p:pic>
        <p:nvPicPr>
          <p:cNvPr id="1026" name="Picture 2"/>
          <p:cNvPicPr>
            <a:picLocks noChangeAspect="1" noChangeArrowheads="1"/>
          </p:cNvPicPr>
          <p:nvPr/>
        </p:nvPicPr>
        <p:blipFill>
          <a:blip r:embed="rId2" cstate="print"/>
          <a:srcRect/>
          <a:stretch>
            <a:fillRect/>
          </a:stretch>
        </p:blipFill>
        <p:spPr bwMode="auto">
          <a:xfrm>
            <a:off x="990600" y="1524000"/>
            <a:ext cx="7443763" cy="4691062"/>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r>
              <a:rPr lang="en-US" sz="1800" dirty="0"/>
              <a:t>SNMP+LLDP – Network Management Software (Siemens SINEMA)</a:t>
            </a:r>
          </a:p>
        </p:txBody>
      </p:sp>
      <p:pic>
        <p:nvPicPr>
          <p:cNvPr id="2050" name="Picture 2"/>
          <p:cNvPicPr>
            <a:picLocks noChangeAspect="1" noChangeArrowheads="1"/>
          </p:cNvPicPr>
          <p:nvPr/>
        </p:nvPicPr>
        <p:blipFill>
          <a:blip r:embed="rId2" cstate="print"/>
          <a:srcRect/>
          <a:stretch>
            <a:fillRect/>
          </a:stretch>
        </p:blipFill>
        <p:spPr bwMode="auto">
          <a:xfrm>
            <a:off x="1066800" y="1524000"/>
            <a:ext cx="7010400" cy="469399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r>
              <a:rPr lang="en-US" sz="1800" dirty="0"/>
              <a:t>SNMP+LLDP – T+H TH-Link and TH-Scope</a:t>
            </a:r>
          </a:p>
        </p:txBody>
      </p:sp>
      <p:pic>
        <p:nvPicPr>
          <p:cNvPr id="3074" name="Picture 2"/>
          <p:cNvPicPr>
            <a:picLocks noChangeAspect="1" noChangeArrowheads="1"/>
          </p:cNvPicPr>
          <p:nvPr/>
        </p:nvPicPr>
        <p:blipFill>
          <a:blip r:embed="rId2" cstate="print"/>
          <a:srcRect/>
          <a:stretch>
            <a:fillRect/>
          </a:stretch>
        </p:blipFill>
        <p:spPr bwMode="auto">
          <a:xfrm>
            <a:off x="1371600" y="1600200"/>
            <a:ext cx="6334125" cy="45148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Extended Device Identification (Identification &amp; Maintenance Functions)</a:t>
            </a:r>
          </a:p>
          <a:p>
            <a:pPr>
              <a:buFont typeface="Wingdings" pitchFamily="2" charset="2"/>
              <a:buChar char="Ø"/>
            </a:pPr>
            <a:r>
              <a:rPr lang="en-US" sz="1400" dirty="0"/>
              <a:t>Further information for standardized and simplified identification and maintenance is defined in additional I&amp;M data records. I&amp;M1-4 contain plant specific information, such as installation location and date, and are created during configuration and written to the device.</a:t>
            </a:r>
          </a:p>
          <a:p>
            <a:pPr>
              <a:buFont typeface="Wingdings" pitchFamily="2" charset="2"/>
              <a:buChar char="Ø"/>
            </a:pPr>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1676400" y="2286000"/>
            <a:ext cx="5943600" cy="417055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Individual Parameter Server</a:t>
            </a:r>
          </a:p>
          <a:p>
            <a:pPr>
              <a:buFont typeface="Wingdings" pitchFamily="2" charset="2"/>
              <a:buChar char="Ø"/>
            </a:pPr>
            <a:r>
              <a:rPr lang="en-US" sz="1600" dirty="0"/>
              <a:t>The individual technology related parameters (e.g. the field definitions for a laser scanner) PROFINET IO device or module shall be saved in the PLC and restored at request. </a:t>
            </a:r>
          </a:p>
          <a:p>
            <a:pPr>
              <a:buFont typeface="Wingdings" pitchFamily="2" charset="2"/>
              <a:buChar char="Ø"/>
            </a:pPr>
            <a:r>
              <a:rPr lang="en-US" sz="1600" dirty="0"/>
              <a:t>With the function block FB24 "IPARSERV"  individual technology related parameters ("</a:t>
            </a:r>
            <a:r>
              <a:rPr lang="en-US" sz="1600" dirty="0" err="1"/>
              <a:t>iParameter</a:t>
            </a:r>
            <a:r>
              <a:rPr lang="en-US" sz="1600" dirty="0"/>
              <a:t>") of any non-safety PROFINET IO device, or module can be saved on the PN </a:t>
            </a:r>
            <a:r>
              <a:rPr lang="en-US" sz="1600" dirty="0" err="1"/>
              <a:t>IOController</a:t>
            </a:r>
            <a:r>
              <a:rPr lang="en-US" sz="1600" dirty="0"/>
              <a:t>.</a:t>
            </a:r>
            <a:br>
              <a:rPr lang="en-US" sz="1800" dirty="0"/>
            </a:br>
            <a:endParaRPr lang="en-US" sz="1800" dirty="0"/>
          </a:p>
          <a:p>
            <a:endParaRPr lang="en-US" sz="1800" dirty="0"/>
          </a:p>
        </p:txBody>
      </p:sp>
      <p:pic>
        <p:nvPicPr>
          <p:cNvPr id="5122" name="Picture 2"/>
          <p:cNvPicPr>
            <a:picLocks noChangeAspect="1" noChangeArrowheads="1"/>
          </p:cNvPicPr>
          <p:nvPr/>
        </p:nvPicPr>
        <p:blipFill>
          <a:blip r:embed="rId2" cstate="print"/>
          <a:srcRect/>
          <a:stretch>
            <a:fillRect/>
          </a:stretch>
        </p:blipFill>
        <p:spPr bwMode="auto">
          <a:xfrm>
            <a:off x="2743200" y="3200400"/>
            <a:ext cx="3733800" cy="2561256"/>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Components</a:t>
            </a:r>
          </a:p>
        </p:txBody>
      </p:sp>
      <p:pic>
        <p:nvPicPr>
          <p:cNvPr id="12290" name="Picture 2"/>
          <p:cNvPicPr>
            <a:picLocks noChangeAspect="1" noChangeArrowheads="1"/>
          </p:cNvPicPr>
          <p:nvPr/>
        </p:nvPicPr>
        <p:blipFill>
          <a:blip r:embed="rId2" cstate="print"/>
          <a:srcRect/>
          <a:stretch>
            <a:fillRect/>
          </a:stretch>
        </p:blipFill>
        <p:spPr bwMode="auto">
          <a:xfrm>
            <a:off x="1090613" y="1047750"/>
            <a:ext cx="6962775" cy="527685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MRP – Media Redundancy Protocol</a:t>
            </a:r>
          </a:p>
          <a:p>
            <a:pPr>
              <a:buFont typeface="Wingdings" pitchFamily="2" charset="2"/>
              <a:buChar char="Ø"/>
            </a:pPr>
            <a:r>
              <a:rPr lang="en-US" sz="1600" dirty="0"/>
              <a:t>Based on ring topology.</a:t>
            </a:r>
          </a:p>
          <a:p>
            <a:pPr>
              <a:buFont typeface="Wingdings" pitchFamily="2" charset="2"/>
              <a:buChar char="Ø"/>
            </a:pPr>
            <a:r>
              <a:rPr lang="en-US" sz="1600" dirty="0"/>
              <a:t>Max. number (50) of ring nodes of PN IO controller ,PN IO devices and  Network infrastructure components (switches)</a:t>
            </a:r>
          </a:p>
          <a:p>
            <a:pPr>
              <a:buFont typeface="Wingdings" pitchFamily="2" charset="2"/>
              <a:buChar char="Ø"/>
            </a:pPr>
            <a:r>
              <a:rPr lang="en-US" sz="1600" dirty="0"/>
              <a:t>Configuration and Diagnostic in Engineering</a:t>
            </a:r>
          </a:p>
          <a:p>
            <a:pPr>
              <a:buFont typeface="Wingdings" pitchFamily="2" charset="2"/>
              <a:buChar char="Ø"/>
            </a:pPr>
            <a:r>
              <a:rPr lang="en-US" sz="1600" dirty="0"/>
              <a:t>Reconfiguration time 200ms</a:t>
            </a:r>
          </a:p>
          <a:p>
            <a:pPr>
              <a:buFont typeface="Wingdings" pitchFamily="2" charset="2"/>
              <a:buChar char="Ø"/>
            </a:pPr>
            <a:r>
              <a:rPr lang="en-US" sz="1600" dirty="0"/>
              <a:t>One MRP Master (Ex PLC) is mandatory in the ring, other devices can be MRP client</a:t>
            </a:r>
            <a:endParaRPr lang="en-US" sz="1800" dirty="0"/>
          </a:p>
        </p:txBody>
      </p:sp>
      <p:pic>
        <p:nvPicPr>
          <p:cNvPr id="6146" name="Picture 2"/>
          <p:cNvPicPr>
            <a:picLocks noChangeAspect="1" noChangeArrowheads="1"/>
          </p:cNvPicPr>
          <p:nvPr/>
        </p:nvPicPr>
        <p:blipFill>
          <a:blip r:embed="rId2" cstate="print"/>
          <a:srcRect/>
          <a:stretch>
            <a:fillRect/>
          </a:stretch>
        </p:blipFill>
        <p:spPr bwMode="auto">
          <a:xfrm>
            <a:off x="685800" y="3886200"/>
            <a:ext cx="3838612" cy="1447800"/>
          </a:xfrm>
          <a:prstGeom prst="rect">
            <a:avLst/>
          </a:prstGeom>
          <a:noFill/>
          <a:ln w="25400" cap="flat" cmpd="sng" algn="ctr">
            <a:solidFill>
              <a:schemeClr val="accent6">
                <a:lumMod val="75000"/>
              </a:schemeClr>
            </a:solidFill>
            <a:prstDash val="solid"/>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4724400" y="3895725"/>
            <a:ext cx="3805200" cy="1438275"/>
          </a:xfrm>
          <a:prstGeom prst="rect">
            <a:avLst/>
          </a:prstGeom>
          <a:noFill/>
          <a:ln w="25400" cap="flat" cmpd="sng" algn="ctr">
            <a:solidFill>
              <a:schemeClr val="accent6">
                <a:lumMod val="75000"/>
              </a:schemeClr>
            </a:solidFill>
            <a:prstDash val="solid"/>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447800" y="5486400"/>
            <a:ext cx="6229350" cy="63817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Clock Synchronization using PTC-P</a:t>
            </a:r>
          </a:p>
          <a:p>
            <a:pPr>
              <a:buNone/>
            </a:pPr>
            <a:r>
              <a:rPr lang="en-US" sz="1800" dirty="0">
                <a:solidFill>
                  <a:srgbClr val="FF0000"/>
                </a:solidFill>
              </a:rPr>
              <a:t>PTC-P – Precision Transparent Clock Protocol</a:t>
            </a:r>
          </a:p>
          <a:p>
            <a:pPr>
              <a:buNone/>
            </a:pPr>
            <a:endParaRPr lang="en-US" sz="1800" dirty="0">
              <a:solidFill>
                <a:srgbClr val="FF0000"/>
              </a:solidFill>
            </a:endParaRPr>
          </a:p>
          <a:p>
            <a:pPr>
              <a:buFont typeface="Wingdings" pitchFamily="2" charset="2"/>
              <a:buChar char="Ø"/>
            </a:pPr>
            <a:r>
              <a:rPr lang="en-US" sz="1800" dirty="0"/>
              <a:t>Must for IRT mode operation</a:t>
            </a:r>
          </a:p>
          <a:p>
            <a:pPr>
              <a:buFont typeface="Wingdings" pitchFamily="2" charset="2"/>
              <a:buChar char="Ø"/>
            </a:pPr>
            <a:r>
              <a:rPr lang="en-US" sz="1800" dirty="0"/>
              <a:t>In large plants, the ability to assign alarms and status messages to a sequence of events is often required. For this purpose, an optional time stamping of these messages is possible in PROFINET IO. </a:t>
            </a:r>
          </a:p>
          <a:p>
            <a:pPr>
              <a:buFont typeface="Wingdings" pitchFamily="2" charset="2"/>
              <a:buChar char="Ø"/>
            </a:pPr>
            <a:r>
              <a:rPr lang="en-US" sz="1800" dirty="0"/>
              <a:t>In order to time stamp data and alarms, the relevant field devices must have the same time of day. To accomplish this, a master clock and the time synchronization protocol are used to set the clocks to the same time.</a:t>
            </a:r>
          </a:p>
          <a:p>
            <a:endParaRPr lang="en-US" sz="1800" dirty="0"/>
          </a:p>
        </p:txBody>
      </p:sp>
    </p:spTree>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PTC-P – Functional Principle:</a:t>
            </a:r>
          </a:p>
          <a:p>
            <a:pPr>
              <a:buNone/>
            </a:pPr>
            <a:endParaRPr lang="en-US" sz="1800" dirty="0"/>
          </a:p>
          <a:p>
            <a:endParaRPr lang="en-US" sz="1800" dirty="0"/>
          </a:p>
        </p:txBody>
      </p:sp>
      <p:pic>
        <p:nvPicPr>
          <p:cNvPr id="7170" name="Picture 2"/>
          <p:cNvPicPr>
            <a:picLocks noChangeAspect="1" noChangeArrowheads="1"/>
          </p:cNvPicPr>
          <p:nvPr/>
        </p:nvPicPr>
        <p:blipFill>
          <a:blip r:embed="rId2" cstate="print"/>
          <a:srcRect/>
          <a:stretch>
            <a:fillRect/>
          </a:stretch>
        </p:blipFill>
        <p:spPr bwMode="auto">
          <a:xfrm>
            <a:off x="609600" y="1447800"/>
            <a:ext cx="8058150" cy="453489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Features</a:t>
            </a:r>
          </a:p>
        </p:txBody>
      </p:sp>
      <p:sp>
        <p:nvSpPr>
          <p:cNvPr id="3" name="Content Placeholder 2"/>
          <p:cNvSpPr>
            <a:spLocks noGrp="1"/>
          </p:cNvSpPr>
          <p:nvPr>
            <p:ph idx="1"/>
          </p:nvPr>
        </p:nvSpPr>
        <p:spPr/>
        <p:txBody>
          <a:bodyPr/>
          <a:lstStyle/>
          <a:p>
            <a:pPr>
              <a:buNone/>
            </a:pPr>
            <a:r>
              <a:rPr lang="en-US" sz="1800" dirty="0"/>
              <a:t>IRT Operation &amp; Scheduling</a:t>
            </a:r>
          </a:p>
          <a:p>
            <a:pPr>
              <a:buNone/>
            </a:pPr>
            <a:endParaRPr lang="en-US" sz="1800" dirty="0"/>
          </a:p>
          <a:p>
            <a:endParaRPr lang="en-US" sz="1800" dirty="0"/>
          </a:p>
        </p:txBody>
      </p:sp>
      <p:pic>
        <p:nvPicPr>
          <p:cNvPr id="8194" name="Picture 2"/>
          <p:cNvPicPr>
            <a:picLocks noChangeAspect="1" noChangeArrowheads="1"/>
          </p:cNvPicPr>
          <p:nvPr/>
        </p:nvPicPr>
        <p:blipFill>
          <a:blip r:embed="rId2" cstate="print"/>
          <a:srcRect/>
          <a:stretch>
            <a:fillRect/>
          </a:stretch>
        </p:blipFill>
        <p:spPr bwMode="auto">
          <a:xfrm>
            <a:off x="609600" y="1524000"/>
            <a:ext cx="8153400" cy="46196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PROFINET Topologies</a:t>
            </a:r>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Topologies</a:t>
            </a:r>
          </a:p>
        </p:txBody>
      </p:sp>
      <p:sp>
        <p:nvSpPr>
          <p:cNvPr id="3" name="Content Placeholder 2"/>
          <p:cNvSpPr>
            <a:spLocks noGrp="1"/>
          </p:cNvSpPr>
          <p:nvPr>
            <p:ph idx="1"/>
          </p:nvPr>
        </p:nvSpPr>
        <p:spPr/>
        <p:txBody>
          <a:bodyPr/>
          <a:lstStyle/>
          <a:p>
            <a:pPr>
              <a:buNone/>
            </a:pPr>
            <a:r>
              <a:rPr lang="en-US" sz="1800" dirty="0"/>
              <a:t>Supported Topologies</a:t>
            </a:r>
          </a:p>
          <a:p>
            <a:pPr>
              <a:buFont typeface="Wingdings" pitchFamily="2" charset="2"/>
              <a:buChar char="Ø"/>
            </a:pPr>
            <a:r>
              <a:rPr lang="en-US" sz="1800" dirty="0"/>
              <a:t>Linear Bus (Line), Star, Ring, Tree</a:t>
            </a:r>
          </a:p>
          <a:p>
            <a:pPr>
              <a:buNone/>
            </a:pPr>
            <a:endParaRPr lang="en-US" sz="1800" dirty="0"/>
          </a:p>
          <a:p>
            <a:pPr>
              <a:buNone/>
            </a:pPr>
            <a:endParaRPr lang="en-US" sz="1800" dirty="0"/>
          </a:p>
          <a:p>
            <a:endParaRPr lang="en-US" sz="1800" dirty="0"/>
          </a:p>
        </p:txBody>
      </p:sp>
      <p:pic>
        <p:nvPicPr>
          <p:cNvPr id="9218" name="Picture 2"/>
          <p:cNvPicPr>
            <a:picLocks noChangeAspect="1" noChangeArrowheads="1"/>
          </p:cNvPicPr>
          <p:nvPr/>
        </p:nvPicPr>
        <p:blipFill>
          <a:blip r:embed="rId2" cstate="print"/>
          <a:srcRect/>
          <a:stretch>
            <a:fillRect/>
          </a:stretch>
        </p:blipFill>
        <p:spPr bwMode="auto">
          <a:xfrm>
            <a:off x="990600" y="1981200"/>
            <a:ext cx="7105650" cy="4152900"/>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Topologies</a:t>
            </a:r>
          </a:p>
        </p:txBody>
      </p:sp>
      <p:sp>
        <p:nvSpPr>
          <p:cNvPr id="3" name="Content Placeholder 2"/>
          <p:cNvSpPr>
            <a:spLocks noGrp="1"/>
          </p:cNvSpPr>
          <p:nvPr>
            <p:ph idx="1"/>
          </p:nvPr>
        </p:nvSpPr>
        <p:spPr/>
        <p:txBody>
          <a:bodyPr/>
          <a:lstStyle/>
          <a:p>
            <a:pPr>
              <a:buNone/>
            </a:pPr>
            <a:r>
              <a:rPr lang="en-US" sz="1800" dirty="0"/>
              <a:t>Wireless Topology</a:t>
            </a:r>
          </a:p>
          <a:p>
            <a:pPr>
              <a:buNone/>
            </a:pPr>
            <a:endParaRPr lang="en-US" sz="1800" dirty="0"/>
          </a:p>
          <a:p>
            <a:pPr>
              <a:buNone/>
            </a:pPr>
            <a:endParaRPr lang="en-US" sz="1800" dirty="0"/>
          </a:p>
          <a:p>
            <a:endParaRPr lang="en-US" sz="1800" dirty="0"/>
          </a:p>
        </p:txBody>
      </p:sp>
      <p:pic>
        <p:nvPicPr>
          <p:cNvPr id="1026" name="Picture 2"/>
          <p:cNvPicPr>
            <a:picLocks noChangeAspect="1" noChangeArrowheads="1"/>
          </p:cNvPicPr>
          <p:nvPr/>
        </p:nvPicPr>
        <p:blipFill>
          <a:blip r:embed="rId2" cstate="print"/>
          <a:srcRect/>
          <a:stretch>
            <a:fillRect/>
          </a:stretch>
        </p:blipFill>
        <p:spPr bwMode="auto">
          <a:xfrm>
            <a:off x="685800" y="1371600"/>
            <a:ext cx="7848600" cy="5114925"/>
          </a:xfrm>
          <a:prstGeom prst="rect">
            <a:avLst/>
          </a:prstGeom>
          <a:noFill/>
          <a:ln w="9525">
            <a:solidFill>
              <a:srgbClr val="00B050"/>
            </a:solidFill>
            <a:miter lim="800000"/>
            <a:headEnd/>
            <a:tailEnd/>
          </a:ln>
        </p:spPr>
      </p:pic>
    </p:spTree>
  </p:cSld>
  <p:clrMapOvr>
    <a:masterClrMapping/>
  </p:clrMapOvr>
  <p:transition>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buNone/>
            </a:pPr>
            <a:r>
              <a:rPr lang="en-US" dirty="0"/>
              <a:t>                            Fieldbus Integration</a:t>
            </a:r>
          </a:p>
        </p:txBody>
      </p:sp>
    </p:spTree>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Profibus DP/Profibus PA</a:t>
            </a:r>
          </a:p>
          <a:p>
            <a:pPr>
              <a:buNone/>
            </a:pPr>
            <a:endParaRPr lang="en-US" sz="1800" dirty="0"/>
          </a:p>
          <a:p>
            <a:pPr>
              <a:buNone/>
            </a:pPr>
            <a:endParaRPr lang="en-US" sz="1800" dirty="0"/>
          </a:p>
          <a:p>
            <a:pPr>
              <a:buNone/>
            </a:pPr>
            <a:endParaRPr lang="en-US" sz="1800" dirty="0"/>
          </a:p>
          <a:p>
            <a:endParaRPr lang="en-US" sz="1800" dirty="0"/>
          </a:p>
        </p:txBody>
      </p:sp>
      <p:pic>
        <p:nvPicPr>
          <p:cNvPr id="10242" name="Picture 2"/>
          <p:cNvPicPr>
            <a:picLocks noChangeAspect="1" noChangeArrowheads="1"/>
          </p:cNvPicPr>
          <p:nvPr/>
        </p:nvPicPr>
        <p:blipFill>
          <a:blip r:embed="rId2" cstate="print"/>
          <a:srcRect/>
          <a:stretch>
            <a:fillRect/>
          </a:stretch>
        </p:blipFill>
        <p:spPr bwMode="auto">
          <a:xfrm>
            <a:off x="457200" y="1476375"/>
            <a:ext cx="8410575" cy="4848225"/>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PROFINET –Fieldbus Integration</a:t>
            </a:r>
          </a:p>
        </p:txBody>
      </p:sp>
      <p:sp>
        <p:nvSpPr>
          <p:cNvPr id="3" name="Content Placeholder 2"/>
          <p:cNvSpPr>
            <a:spLocks noGrp="1"/>
          </p:cNvSpPr>
          <p:nvPr>
            <p:ph idx="1"/>
          </p:nvPr>
        </p:nvSpPr>
        <p:spPr/>
        <p:txBody>
          <a:bodyPr/>
          <a:lstStyle/>
          <a:p>
            <a:pPr>
              <a:buNone/>
            </a:pPr>
            <a:r>
              <a:rPr lang="en-US" sz="1800" dirty="0"/>
              <a:t>Integrating Profibus DP/Profibus PA using Hilscher Proxy</a:t>
            </a:r>
          </a:p>
          <a:p>
            <a:pPr>
              <a:buFont typeface="Wingdings" pitchFamily="2" charset="2"/>
              <a:buChar char="Ø"/>
            </a:pPr>
            <a:r>
              <a:rPr lang="en-US" sz="1800" dirty="0"/>
              <a:t>Single Profibus DP device using hilscher </a:t>
            </a:r>
            <a:r>
              <a:rPr lang="en-US" sz="1800" dirty="0" err="1">
                <a:solidFill>
                  <a:srgbClr val="FF0000"/>
                </a:solidFill>
              </a:rPr>
              <a:t>netLink</a:t>
            </a:r>
            <a:r>
              <a:rPr lang="en-US" sz="1800" dirty="0">
                <a:solidFill>
                  <a:srgbClr val="FF0000"/>
                </a:solidFill>
              </a:rPr>
              <a:t> NL 51N-DPL </a:t>
            </a:r>
          </a:p>
          <a:p>
            <a:pPr>
              <a:buNone/>
            </a:pPr>
            <a:endParaRPr lang="en-US" sz="1800" dirty="0"/>
          </a:p>
          <a:p>
            <a:pPr>
              <a:buNone/>
            </a:pPr>
            <a:endParaRPr lang="en-US" sz="1800" dirty="0"/>
          </a:p>
          <a:p>
            <a:endParaRPr lang="en-US" sz="1800" dirty="0"/>
          </a:p>
        </p:txBody>
      </p:sp>
      <p:pic>
        <p:nvPicPr>
          <p:cNvPr id="12290" name="Picture 2"/>
          <p:cNvPicPr>
            <a:picLocks noChangeAspect="1" noChangeArrowheads="1"/>
          </p:cNvPicPr>
          <p:nvPr/>
        </p:nvPicPr>
        <p:blipFill>
          <a:blip r:embed="rId2" cstate="print"/>
          <a:srcRect/>
          <a:stretch>
            <a:fillRect/>
          </a:stretch>
        </p:blipFill>
        <p:spPr bwMode="auto">
          <a:xfrm>
            <a:off x="533400" y="2286000"/>
            <a:ext cx="7803989" cy="3081337"/>
          </a:xfrm>
          <a:prstGeom prst="rect">
            <a:avLst/>
          </a:prstGeom>
          <a:noFill/>
          <a:ln w="25400" cap="flat" cmpd="sng" algn="ctr">
            <a:solidFill>
              <a:schemeClr val="accent6">
                <a:lumMod val="75000"/>
              </a:schemeClr>
            </a:solidFill>
            <a:prstDash val="solid"/>
            <a:miter lim="800000"/>
            <a:headEnd/>
            <a:tailEnd/>
          </a:ln>
        </p:spPr>
      </p:pic>
    </p:spTree>
  </p:cSld>
  <p:clrMapOvr>
    <a:masterClrMapping/>
  </p:clrMapOvr>
  <p:transition>
    <p:wipe dir="r"/>
  </p:transition>
</p:sld>
</file>

<file path=ppt/theme/theme1.xml><?xml version="1.0" encoding="utf-8"?>
<a:theme xmlns:a="http://schemas.openxmlformats.org/drawingml/2006/main" name="Honeywell brand template">
  <a:themeElements>
    <a:clrScheme name="">
      <a:dk1>
        <a:srgbClr val="000000"/>
      </a:dk1>
      <a:lt1>
        <a:srgbClr val="FFFFFF"/>
      </a:lt1>
      <a:dk2>
        <a:srgbClr val="FFFFFF"/>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Honeywell brand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hlink"/>
          </a:solidFill>
          <a:prstDash val="solid"/>
          <a:round/>
          <a:headEnd type="none" w="med" len="med"/>
          <a:tailEnd type="none" w="med" len="med"/>
        </a:ln>
        <a:effectLst>
          <a:prstShdw prst="shdw17" dist="17961" dir="2700000">
            <a:schemeClr val="hlink">
              <a:gamma/>
              <a:shade val="60000"/>
              <a:invGamma/>
            </a:schemeClr>
          </a:prstShdw>
        </a:effectLst>
      </a:spPr>
      <a:bodyPr vert="horz" wrap="none" lIns="91429" tIns="45715" rIns="91429" bIns="45715"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25400" cap="flat" cmpd="sng" algn="ctr">
          <a:solidFill>
            <a:schemeClr val="hlink"/>
          </a:solidFill>
          <a:prstDash val="solid"/>
          <a:round/>
          <a:headEnd type="none" w="med" len="med"/>
          <a:tailEnd type="none" w="med" len="med"/>
        </a:ln>
        <a:effectLst>
          <a:prstShdw prst="shdw17" dist="17961" dir="2700000">
            <a:schemeClr val="hlink">
              <a:gamma/>
              <a:shade val="60000"/>
              <a:invGamma/>
            </a:schemeClr>
          </a:prstShdw>
        </a:effectLst>
      </a:spPr>
      <a:bodyPr vert="horz" wrap="none" lIns="91429" tIns="45715" rIns="91429" bIns="45715"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Honeywell brand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oneywell brand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oneywell brand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oneywell brand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oneywell brand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oneywell brand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oneywell brand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FFFFFF"/>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themeOverride>
</file>

<file path=ppt/theme/themeOverride2.xml><?xml version="1.0" encoding="utf-8"?>
<a:themeOverride xmlns:a="http://schemas.openxmlformats.org/drawingml/2006/main">
  <a:clrScheme name="">
    <a:dk1>
      <a:srgbClr val="000000"/>
    </a:dk1>
    <a:lt1>
      <a:srgbClr val="FFFFFF"/>
    </a:lt1>
    <a:dk2>
      <a:srgbClr val="FFFFFF"/>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themeOverride>
</file>

<file path=docMetadata/LabelInfo.xml><?xml version="1.0" encoding="utf-8"?>
<clbl:labelList xmlns:clbl="http://schemas.microsoft.com/office/2020/mipLabelMetadata">
  <clbl:label id="{d546e5e1-5d42-4630-bacd-c69bfdcbd5e8}" enabled="1" method="Standard" siteId="{96ece526-9c7d-48b0-8daf-8b93c90a5d18}" contentBits="0" removed="0"/>
</clbl:labelList>
</file>

<file path=docProps/app.xml><?xml version="1.0" encoding="utf-8"?>
<Properties xmlns="http://schemas.openxmlformats.org/officeDocument/2006/extended-properties" xmlns:vt="http://schemas.openxmlformats.org/officeDocument/2006/docPropsVTypes">
  <Template/>
  <TotalTime>1826</TotalTime>
  <Words>4102</Words>
  <Application>Microsoft Office PowerPoint</Application>
  <PresentationFormat>On-screen Show (4:3)</PresentationFormat>
  <Paragraphs>699</Paragraphs>
  <Slides>145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145</vt:i4>
      </vt:variant>
    </vt:vector>
  </HeadingPairs>
  <TitlesOfParts>
    <vt:vector size="149" baseType="lpstr">
      <vt:lpstr>Arial</vt:lpstr>
      <vt:lpstr>Times New Roman</vt:lpstr>
      <vt:lpstr>Wingdings</vt:lpstr>
      <vt:lpstr>Honeywell brand template</vt:lpstr>
      <vt:lpstr>PROFINET – An Introduction</vt:lpstr>
      <vt:lpstr>PowerPoint Presentation</vt:lpstr>
      <vt:lpstr>What is PROFINET?</vt:lpstr>
      <vt:lpstr>Why PROFINET?</vt:lpstr>
      <vt:lpstr>PROFIBUS and PROFINET Nodes</vt:lpstr>
      <vt:lpstr>PROFINET Myths and Facts</vt:lpstr>
      <vt:lpstr>PROFINET Concepts</vt:lpstr>
      <vt:lpstr>PROFINET Vs PROFIBUS</vt:lpstr>
      <vt:lpstr>PROFINET Components</vt:lpstr>
      <vt:lpstr>PROFINET Protocol Variations</vt:lpstr>
      <vt:lpstr>PROFINET Real-Time communication</vt:lpstr>
      <vt:lpstr>Real Time Protocols</vt:lpstr>
      <vt:lpstr>PROFINET RT Classes</vt:lpstr>
      <vt:lpstr>PROFINET Redundancy Classes</vt:lpstr>
      <vt:lpstr>PROFINET Conformance Classes</vt:lpstr>
      <vt:lpstr>PROFINET Communication Bandwidth</vt:lpstr>
      <vt:lpstr>PROFINET Bandwidth Reservation</vt:lpstr>
      <vt:lpstr>PROFINET –Real Time</vt:lpstr>
      <vt:lpstr>PROFINET Communication Bandwidth</vt:lpstr>
      <vt:lpstr>PROFINET Standard -Versions</vt:lpstr>
      <vt:lpstr>PROFINET ISO/OSI Model</vt:lpstr>
      <vt:lpstr>PROFINET ISO/OSI Model</vt:lpstr>
      <vt:lpstr>PROFINET Protocols</vt:lpstr>
      <vt:lpstr>PowerPoint Presentation</vt:lpstr>
      <vt:lpstr>PROFINET IO RT Protocol</vt:lpstr>
      <vt:lpstr>PROFINET IO RT Node Types</vt:lpstr>
      <vt:lpstr>PROFINET Topology</vt:lpstr>
      <vt:lpstr>PROFINET Protocols</vt:lpstr>
      <vt:lpstr>PROFINET Device Model</vt:lpstr>
      <vt:lpstr>PROFINET Device Model</vt:lpstr>
      <vt:lpstr>PROFINET Device Model</vt:lpstr>
      <vt:lpstr>Physical Device Management (PDev)</vt:lpstr>
      <vt:lpstr>PROFINET IO Device - Device Description</vt:lpstr>
      <vt:lpstr>PROFINET APIs</vt:lpstr>
      <vt:lpstr>PROFINET Application Relations (ARs)</vt:lpstr>
      <vt:lpstr>PROFINET Communication Relations</vt:lpstr>
      <vt:lpstr>PROFINET Connections - Controller</vt:lpstr>
      <vt:lpstr>PROFINET Connections - Device</vt:lpstr>
      <vt:lpstr>Cyclic I/O data</vt:lpstr>
      <vt:lpstr>Cyclic I/O data</vt:lpstr>
      <vt:lpstr>Cyclic I/O data</vt:lpstr>
      <vt:lpstr>PROFINET I/O Alarms</vt:lpstr>
      <vt:lpstr>PROFINET I/O Alarm Types</vt:lpstr>
      <vt:lpstr>PROFINET I/O Alarms</vt:lpstr>
      <vt:lpstr>PROFINET I/O Alarms</vt:lpstr>
      <vt:lpstr>PROFINET I/O Alarm Types</vt:lpstr>
      <vt:lpstr>PROFINET I/O Alarm Types contd…</vt:lpstr>
      <vt:lpstr>Alarm transmission sequence</vt:lpstr>
      <vt:lpstr>Acyclic data transmission</vt:lpstr>
      <vt:lpstr>Name assignment with DCP</vt:lpstr>
      <vt:lpstr>Engineering &amp; Data Exchange</vt:lpstr>
      <vt:lpstr>IP address assignment with DCP</vt:lpstr>
      <vt:lpstr>PROFINET Context Manager (CM)</vt:lpstr>
      <vt:lpstr>PROFINET Device Startup</vt:lpstr>
      <vt:lpstr>PROFINET Device Startup</vt:lpstr>
      <vt:lpstr>Engineering &amp; Data Exchange</vt:lpstr>
      <vt:lpstr>PROFINET IO Device Startup Classes</vt:lpstr>
      <vt:lpstr>PROFINET IO Startup Frames</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PROFINET IO Frame Structure</vt:lpstr>
      <vt:lpstr>PowerPoint Presentation</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PROFINET Features</vt:lpstr>
      <vt:lpstr>PowerPoint Presentation</vt:lpstr>
      <vt:lpstr>PROFINET Topologies</vt:lpstr>
      <vt:lpstr>PROFINET Topologies</vt:lpstr>
      <vt:lpstr>PowerPoint Presentation</vt:lpstr>
      <vt:lpstr>PROFINET –Fieldbus Integration</vt:lpstr>
      <vt:lpstr>PROFINET –Fieldbus Integration</vt:lpstr>
      <vt:lpstr>PROFINET –Fieldbus Integration</vt:lpstr>
      <vt:lpstr>PROFINET –Fieldbus Integration</vt:lpstr>
      <vt:lpstr>PROFINET –Fieldbus Integration</vt:lpstr>
      <vt:lpstr>PROFINET –Fieldbus Integration</vt:lpstr>
      <vt:lpstr>PROFINET –Fieldbus Integration</vt:lpstr>
      <vt:lpstr>PROFINET –Device Management</vt:lpstr>
      <vt:lpstr>PROFINET –Device Management</vt:lpstr>
      <vt:lpstr>PROFINET –Device Management</vt:lpstr>
      <vt:lpstr>PROFINET –Fieldbus Integration</vt:lpstr>
      <vt:lpstr>PowerPoint Presentation</vt:lpstr>
      <vt:lpstr>Profiles</vt:lpstr>
      <vt:lpstr>Profiles</vt:lpstr>
      <vt:lpstr>Profiles</vt:lpstr>
      <vt:lpstr>Profiles</vt:lpstr>
      <vt:lpstr>Profiles</vt:lpstr>
      <vt:lpstr>Profiles</vt:lpstr>
      <vt:lpstr>PowerPoint Presentation</vt:lpstr>
      <vt:lpstr>PROFINET Diagnostics</vt:lpstr>
      <vt:lpstr>PROFINET Diagnostics</vt:lpstr>
      <vt:lpstr>PROFINET Diagnostics</vt:lpstr>
      <vt:lpstr>PROFINET Diagnostics</vt:lpstr>
      <vt:lpstr>PROFINET Diagnostics</vt:lpstr>
      <vt:lpstr>PROFINET Diagnostics</vt:lpstr>
      <vt:lpstr>PROFINET Diagnostics</vt:lpstr>
      <vt:lpstr>PROFINET Diagnostics</vt:lpstr>
      <vt:lpstr>PowerPoint Presentation</vt:lpstr>
      <vt:lpstr>PROFINET Cabling System</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PROFINET Cabling System &amp; Interconnection</vt:lpstr>
      <vt:lpstr>PowerPoint Presentation</vt:lpstr>
      <vt:lpstr>PROFINET Device Simulators</vt:lpstr>
      <vt:lpstr>PowerPoint Presentation</vt:lpstr>
      <vt:lpstr>Demos</vt:lpstr>
      <vt:lpstr>Books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PROFINET – An introducti</dc:title>
  <dc:creator>G, Kalyanasundaram</dc:creator>
  <cp:lastModifiedBy>T L, Pavan</cp:lastModifiedBy>
  <cp:revision>337</cp:revision>
  <dcterms:created xsi:type="dcterms:W3CDTF">2006-08-16T00:00:00Z</dcterms:created>
  <dcterms:modified xsi:type="dcterms:W3CDTF">2022-12-08T07:33:08Z</dcterms:modified>
</cp:coreProperties>
</file>